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4"/>
  </p:notesMasterIdLst>
  <p:handoutMasterIdLst>
    <p:handoutMasterId r:id="rId15"/>
  </p:handoutMasterIdLst>
  <p:sldIdLst>
    <p:sldId id="501" r:id="rId5"/>
    <p:sldId id="377" r:id="rId6"/>
    <p:sldId id="3657" r:id="rId7"/>
    <p:sldId id="3659" r:id="rId8"/>
    <p:sldId id="500" r:id="rId9"/>
    <p:sldId id="338" r:id="rId10"/>
    <p:sldId id="394" r:id="rId11"/>
    <p:sldId id="499" r:id="rId12"/>
    <p:sldId id="32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FB1BD9B-C76D-8653-5E8D-5E91F2465340}" name="Avanthika Vineetha Harish" initials="AH" userId="S::avanthika.vineethaharish@plymouth.ac.uk::fe611a2c-388e-4da3-9e33-9593b87366d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4B1E1"/>
    <a:srgbClr val="BA8CDC"/>
    <a:srgbClr val="CDACE6"/>
    <a:srgbClr val="ADD4E3"/>
    <a:srgbClr val="222222"/>
    <a:srgbClr val="32598E"/>
    <a:srgbClr val="1B2A74"/>
    <a:srgbClr val="1F606A"/>
    <a:srgbClr val="1F4E5E"/>
    <a:srgbClr val="02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1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28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70C70-4381-4236-9DF0-B936D472D8B5}" type="datetimeFigureOut">
              <a:rPr lang="en-GB" smtClean="0"/>
              <a:t>24/11/2023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3EB79-6EE4-4295-85E5-778C3191B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98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D47A7-0897-4776-8B16-A4802C17C669}" type="datetimeFigureOut">
              <a:rPr lang="en-GB" smtClean="0"/>
              <a:t>24/11/2023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281204-A7DE-4928-8666-B3A4F49F9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824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Autonomous navigation technology</a:t>
            </a:r>
          </a:p>
          <a:p>
            <a:r>
              <a:rPr lang="en-GB"/>
              <a:t>Environmental impact</a:t>
            </a:r>
          </a:p>
          <a:p>
            <a:r>
              <a:rPr lang="en-GB"/>
              <a:t>Simulation</a:t>
            </a:r>
          </a:p>
          <a:p>
            <a:r>
              <a:rPr lang="en-GB"/>
              <a:t>Piracy</a:t>
            </a:r>
          </a:p>
          <a:p>
            <a:r>
              <a:rPr lang="en-GB"/>
              <a:t>Cyber security</a:t>
            </a:r>
          </a:p>
          <a:p>
            <a:r>
              <a:rPr lang="en-GB"/>
              <a:t>Impact on maritime workforce and human factors</a:t>
            </a:r>
          </a:p>
          <a:p>
            <a:pPr fontAlgn="base"/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 projects</a:t>
            </a:r>
          </a:p>
          <a:p>
            <a:pPr fontAlgn="base"/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Remote satellite communications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5189E-7F63-4517-A3A4-9D097565322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802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Start of KT 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0A5C3-EAF6-4E9B-8E42-FFC56FF0765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77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A77B3-B3E7-4313-95B1-63CDE462275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836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7737" y="725755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7737" y="3205430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55903" y="6356350"/>
            <a:ext cx="2215311" cy="365125"/>
          </a:xfrm>
          <a:prstGeom prst="rect">
            <a:avLst/>
          </a:prstGeom>
        </p:spPr>
        <p:txBody>
          <a:bodyPr/>
          <a:lstStyle/>
          <a:p>
            <a:fld id="{F5BAE020-8C9E-9840-BD0E-4531656E4B0F}" type="datetimeFigureOut">
              <a:rPr lang="en-US" smtClean="0"/>
              <a:t>11/24/23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08926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6027" y="6356350"/>
            <a:ext cx="1438619" cy="365125"/>
          </a:xfrm>
          <a:prstGeom prst="rect">
            <a:avLst/>
          </a:prstGeom>
        </p:spPr>
        <p:txBody>
          <a:bodyPr/>
          <a:lstStyle/>
          <a:p>
            <a:fld id="{E7DC5E60-82C3-FA40-995A-CD8F83A68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39798" y="6356349"/>
            <a:ext cx="1832166" cy="365125"/>
          </a:xfrm>
          <a:prstGeom prst="rect">
            <a:avLst/>
          </a:prstGeom>
        </p:spPr>
        <p:txBody>
          <a:bodyPr/>
          <a:lstStyle/>
          <a:p>
            <a:fld id="{F5BAE020-8C9E-9840-BD0E-4531656E4B0F}" type="datetimeFigureOut">
              <a:rPr lang="en-US" smtClean="0"/>
              <a:t>11/24/23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74176" y="63575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87210" y="6492875"/>
            <a:ext cx="766590" cy="365125"/>
          </a:xfrm>
          <a:prstGeom prst="rect">
            <a:avLst/>
          </a:prstGeom>
        </p:spPr>
        <p:txBody>
          <a:bodyPr/>
          <a:lstStyle/>
          <a:p>
            <a:fld id="{E7DC5E60-82C3-FA40-995A-CD8F83A68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9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39798" y="6356349"/>
            <a:ext cx="1832166" cy="365125"/>
          </a:xfrm>
          <a:prstGeom prst="rect">
            <a:avLst/>
          </a:prstGeom>
        </p:spPr>
        <p:txBody>
          <a:bodyPr/>
          <a:lstStyle/>
          <a:p>
            <a:fld id="{F5BAE020-8C9E-9840-BD0E-4531656E4B0F}" type="datetimeFigureOut">
              <a:rPr lang="en-US" smtClean="0"/>
              <a:t>11/24/23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74176" y="63575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87210" y="6492875"/>
            <a:ext cx="766590" cy="365125"/>
          </a:xfrm>
          <a:prstGeom prst="rect">
            <a:avLst/>
          </a:prstGeom>
        </p:spPr>
        <p:txBody>
          <a:bodyPr/>
          <a:lstStyle/>
          <a:p>
            <a:fld id="{E7DC5E60-82C3-FA40-995A-CD8F83A68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4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39798" y="6356349"/>
            <a:ext cx="1832166" cy="365125"/>
          </a:xfrm>
          <a:prstGeom prst="rect">
            <a:avLst/>
          </a:prstGeom>
        </p:spPr>
        <p:txBody>
          <a:bodyPr/>
          <a:lstStyle/>
          <a:p>
            <a:fld id="{F5BAE020-8C9E-9840-BD0E-4531656E4B0F}" type="datetimeFigureOut">
              <a:rPr lang="en-US" smtClean="0"/>
              <a:t>11/24/23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74176" y="63575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87210" y="6492875"/>
            <a:ext cx="766590" cy="365125"/>
          </a:xfrm>
          <a:prstGeom prst="rect">
            <a:avLst/>
          </a:prstGeom>
        </p:spPr>
        <p:txBody>
          <a:bodyPr/>
          <a:lstStyle/>
          <a:p>
            <a:fld id="{E7DC5E60-82C3-FA40-995A-CD8F83A68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2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39798" y="6356349"/>
            <a:ext cx="1832166" cy="365125"/>
          </a:xfrm>
          <a:prstGeom prst="rect">
            <a:avLst/>
          </a:prstGeom>
        </p:spPr>
        <p:txBody>
          <a:bodyPr/>
          <a:lstStyle/>
          <a:p>
            <a:fld id="{F5BAE020-8C9E-9840-BD0E-4531656E4B0F}" type="datetimeFigureOut">
              <a:rPr lang="en-US" smtClean="0"/>
              <a:t>11/24/23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74176" y="63575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87210" y="6492875"/>
            <a:ext cx="766590" cy="365125"/>
          </a:xfrm>
          <a:prstGeom prst="rect">
            <a:avLst/>
          </a:prstGeom>
        </p:spPr>
        <p:txBody>
          <a:bodyPr/>
          <a:lstStyle/>
          <a:p>
            <a:fld id="{E7DC5E60-82C3-FA40-995A-CD8F83A68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6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39798" y="6356349"/>
            <a:ext cx="1832166" cy="365125"/>
          </a:xfrm>
          <a:prstGeom prst="rect">
            <a:avLst/>
          </a:prstGeom>
        </p:spPr>
        <p:txBody>
          <a:bodyPr/>
          <a:lstStyle/>
          <a:p>
            <a:fld id="{F5BAE020-8C9E-9840-BD0E-4531656E4B0F}" type="datetimeFigureOut">
              <a:rPr lang="en-US" smtClean="0"/>
              <a:t>11/24/23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374176" y="63575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87210" y="6492875"/>
            <a:ext cx="766590" cy="365125"/>
          </a:xfrm>
          <a:prstGeom prst="rect">
            <a:avLst/>
          </a:prstGeom>
        </p:spPr>
        <p:txBody>
          <a:bodyPr/>
          <a:lstStyle/>
          <a:p>
            <a:fld id="{E7DC5E60-82C3-FA40-995A-CD8F83A68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4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439798" y="6356349"/>
            <a:ext cx="1832166" cy="365125"/>
          </a:xfrm>
          <a:prstGeom prst="rect">
            <a:avLst/>
          </a:prstGeom>
        </p:spPr>
        <p:txBody>
          <a:bodyPr/>
          <a:lstStyle/>
          <a:p>
            <a:fld id="{F5BAE020-8C9E-9840-BD0E-4531656E4B0F}" type="datetimeFigureOut">
              <a:rPr lang="en-US" smtClean="0"/>
              <a:t>11/24/23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374176" y="63575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587210" y="6492875"/>
            <a:ext cx="766590" cy="365125"/>
          </a:xfrm>
          <a:prstGeom prst="rect">
            <a:avLst/>
          </a:prstGeom>
        </p:spPr>
        <p:txBody>
          <a:bodyPr/>
          <a:lstStyle/>
          <a:p>
            <a:fld id="{E7DC5E60-82C3-FA40-995A-CD8F83A68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3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439798" y="6356349"/>
            <a:ext cx="1832166" cy="365125"/>
          </a:xfrm>
          <a:prstGeom prst="rect">
            <a:avLst/>
          </a:prstGeom>
        </p:spPr>
        <p:txBody>
          <a:bodyPr/>
          <a:lstStyle/>
          <a:p>
            <a:fld id="{F5BAE020-8C9E-9840-BD0E-4531656E4B0F}" type="datetimeFigureOut">
              <a:rPr lang="en-US" smtClean="0"/>
              <a:t>11/24/23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74176" y="63575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87210" y="6492875"/>
            <a:ext cx="766590" cy="365125"/>
          </a:xfrm>
          <a:prstGeom prst="rect">
            <a:avLst/>
          </a:prstGeom>
        </p:spPr>
        <p:txBody>
          <a:bodyPr/>
          <a:lstStyle/>
          <a:p>
            <a:fld id="{E7DC5E60-82C3-FA40-995A-CD8F83A68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439798" y="6356349"/>
            <a:ext cx="1832166" cy="365125"/>
          </a:xfrm>
          <a:prstGeom prst="rect">
            <a:avLst/>
          </a:prstGeom>
        </p:spPr>
        <p:txBody>
          <a:bodyPr/>
          <a:lstStyle/>
          <a:p>
            <a:fld id="{F5BAE020-8C9E-9840-BD0E-4531656E4B0F}" type="datetimeFigureOut">
              <a:rPr lang="en-US" smtClean="0"/>
              <a:t>11/24/23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374176" y="63575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87210" y="6492875"/>
            <a:ext cx="766590" cy="365125"/>
          </a:xfrm>
          <a:prstGeom prst="rect">
            <a:avLst/>
          </a:prstGeom>
        </p:spPr>
        <p:txBody>
          <a:bodyPr/>
          <a:lstStyle/>
          <a:p>
            <a:fld id="{E7DC5E60-82C3-FA40-995A-CD8F83A68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5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39798" y="6356349"/>
            <a:ext cx="1832166" cy="365125"/>
          </a:xfrm>
          <a:prstGeom prst="rect">
            <a:avLst/>
          </a:prstGeom>
        </p:spPr>
        <p:txBody>
          <a:bodyPr/>
          <a:lstStyle/>
          <a:p>
            <a:fld id="{F5BAE020-8C9E-9840-BD0E-4531656E4B0F}" type="datetimeFigureOut">
              <a:rPr lang="en-US" smtClean="0"/>
              <a:t>11/24/23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374176" y="63575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87210" y="6492875"/>
            <a:ext cx="766590" cy="365125"/>
          </a:xfrm>
          <a:prstGeom prst="rect">
            <a:avLst/>
          </a:prstGeom>
        </p:spPr>
        <p:txBody>
          <a:bodyPr/>
          <a:lstStyle/>
          <a:p>
            <a:fld id="{E7DC5E60-82C3-FA40-995A-CD8F83A68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39798" y="6356349"/>
            <a:ext cx="1832166" cy="365125"/>
          </a:xfrm>
          <a:prstGeom prst="rect">
            <a:avLst/>
          </a:prstGeom>
        </p:spPr>
        <p:txBody>
          <a:bodyPr/>
          <a:lstStyle/>
          <a:p>
            <a:fld id="{F5BAE020-8C9E-9840-BD0E-4531656E4B0F}" type="datetimeFigureOut">
              <a:rPr lang="en-US" smtClean="0"/>
              <a:t>11/24/23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374176" y="63575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87210" y="6492875"/>
            <a:ext cx="766590" cy="365125"/>
          </a:xfrm>
          <a:prstGeom prst="rect">
            <a:avLst/>
          </a:prstGeom>
        </p:spPr>
        <p:txBody>
          <a:bodyPr/>
          <a:lstStyle/>
          <a:p>
            <a:fld id="{E7DC5E60-82C3-FA40-995A-CD8F83A68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5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5461614" y="1419679"/>
            <a:ext cx="27099549" cy="8594498"/>
          </a:xfrm>
          <a:prstGeom prst="rect">
            <a:avLst/>
          </a:prstGeom>
          <a:blipFill dpi="0" rotWithShape="1">
            <a:blip r:embed="rId13">
              <a:alphaModFix amt="1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55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Blender Pro Bold" panose="02000806030000020004" pitchFamily="2" charset="0"/>
          <a:ea typeface="Blender Pro Bold" panose="02000806030000020004" pitchFamily="2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Blender Pro Medium" panose="02000606040000020004" pitchFamily="2" charset="0"/>
          <a:ea typeface="Blender Pro Medium" panose="02000606040000020004" pitchFamily="2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Blender Pro Medium" panose="02000606040000020004" pitchFamily="2" charset="0"/>
          <a:ea typeface="Blender Pro Medium" panose="02000606040000020004" pitchFamily="2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Blender Pro Medium" panose="02000606040000020004" pitchFamily="2" charset="0"/>
          <a:ea typeface="Blender Pro Medium" panose="02000606040000020004" pitchFamily="2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Blender Pro Medium" panose="02000606040000020004" pitchFamily="2" charset="0"/>
          <a:ea typeface="Blender Pro Medium" panose="02000606040000020004" pitchFamily="2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Blender Pro Medium" panose="02000606040000020004" pitchFamily="2" charset="0"/>
          <a:ea typeface="Blender Pro Medium" panose="02000606040000020004" pitchFamily="2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e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17" Type="http://schemas.openxmlformats.org/officeDocument/2006/relationships/image" Target="../media/image54.png"/><Relationship Id="rId2" Type="http://schemas.openxmlformats.org/officeDocument/2006/relationships/image" Target="../media/image39.jpeg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5" Type="http://schemas.openxmlformats.org/officeDocument/2006/relationships/image" Target="../media/image5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56.tif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11EAE284-24F1-BEFD-FA65-83AA16E530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1187" y="2618625"/>
            <a:ext cx="8603553" cy="320271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endParaRPr lang="en-GB" sz="1400" b="1" dirty="0">
              <a:solidFill>
                <a:srgbClr val="ADD4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4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Safeguarding Digital </a:t>
            </a:r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4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perations in the era of AI</a:t>
            </a:r>
          </a:p>
          <a:p>
            <a:pPr>
              <a:lnSpc>
                <a:spcPct val="100000"/>
              </a:lnSpc>
            </a:pPr>
            <a:endParaRPr lang="en-GB" sz="11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Kevin Forshaw</a:t>
            </a:r>
          </a:p>
          <a:p>
            <a:pPr>
              <a:lnSpc>
                <a:spcPct val="100000"/>
              </a:lnSpc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Director of Industrial &amp; Strategic Partnerships</a:t>
            </a:r>
          </a:p>
          <a:p>
            <a:pPr>
              <a:lnSpc>
                <a:spcPct val="100000"/>
              </a:lnSpc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Chair of Maritime UK South West</a:t>
            </a:r>
          </a:p>
          <a:p>
            <a:pPr>
              <a:lnSpc>
                <a:spcPct val="100000"/>
              </a:lnSpc>
            </a:pPr>
            <a:endParaRPr lang="en-GB" sz="2800" b="1" dirty="0">
              <a:solidFill>
                <a:srgbClr val="ADD4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GB" sz="1400" b="1" dirty="0">
              <a:solidFill>
                <a:srgbClr val="ADD4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GB" sz="2800" b="1" dirty="0">
              <a:solidFill>
                <a:srgbClr val="ADD4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0C4E71-8A4A-7D77-146C-CD08877386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926" y="1036662"/>
            <a:ext cx="4679064" cy="9366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B3F269-7503-2A6B-5A75-042B441A4F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58" y="776702"/>
            <a:ext cx="4705203" cy="157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8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69FB2-DFB0-E64F-B483-A65C4540F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623"/>
            <a:ext cx="10515600" cy="1063827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University of Plymouth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67CA0-FD08-B344-81B8-880860EDD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6616"/>
            <a:ext cx="8694906" cy="4351338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first and largest Marine Institute in UK, with over 3000 staff and students looking at the Ocean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Three-time winner of the Queen's Anniversary Prize for Higher and Further Education, UK Top 25 for Teaching Quality &amp; World Top 25 for Research Citations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We lead in Marine Science (1</a:t>
            </a:r>
            <a:r>
              <a:rPr lang="en-GB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in the world for research towards SDG 14 2021), have the COAST Wave Basin, Navigation Simulation Lab, and extensive fleet of Marine Autonomous Systems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We apply these facilities to create the thought leadership for a future of safe, efficient and sustainable maritime operations</a:t>
            </a:r>
          </a:p>
        </p:txBody>
      </p:sp>
      <p:pic>
        <p:nvPicPr>
          <p:cNvPr id="9220" name="Picture 4" descr="University of Plymouth | AccessAble">
            <a:extLst>
              <a:ext uri="{FF2B5EF4-FFF2-40B4-BE49-F238E27FC236}">
                <a16:creationId xmlns:a16="http://schemas.microsoft.com/office/drawing/2014/main" id="{65951FE0-A555-3A49-9C90-207BBDBE7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419" y="1310156"/>
            <a:ext cx="2185830" cy="106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plymouth uk">
            <a:extLst>
              <a:ext uri="{FF2B5EF4-FFF2-40B4-BE49-F238E27FC236}">
                <a16:creationId xmlns:a16="http://schemas.microsoft.com/office/drawing/2014/main" id="{4F1C60B7-4BAE-C2E0-0268-D3B0CB923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419" y="2480554"/>
            <a:ext cx="2197170" cy="135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isit to the COAST laboratory at the University of Plymouth — Future  Plymouth 2030">
            <a:extLst>
              <a:ext uri="{FF2B5EF4-FFF2-40B4-BE49-F238E27FC236}">
                <a16:creationId xmlns:a16="http://schemas.microsoft.com/office/drawing/2014/main" id="{196CEF71-A00B-D947-B871-911FC6B91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420" y="3939844"/>
            <a:ext cx="2185830" cy="123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ritime Simulation Laboratory - University of Plymouth">
            <a:extLst>
              <a:ext uri="{FF2B5EF4-FFF2-40B4-BE49-F238E27FC236}">
                <a16:creationId xmlns:a16="http://schemas.microsoft.com/office/drawing/2014/main" id="{F353C88B-6062-644A-81FD-7D006D458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079" y="5277764"/>
            <a:ext cx="2197170" cy="123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E616CA-9E33-F84E-BCB6-4269D45851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45" y="5895029"/>
            <a:ext cx="3800836" cy="760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E49DD9-E963-B744-8A54-72720D7EA3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8927" y="5787954"/>
            <a:ext cx="898452" cy="89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6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6F46C-DD0E-8642-A30A-721FB06FB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Embracing the advantages of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Digitisation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while managing the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D4442-53AC-A245-B31F-E8EFE501A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31588"/>
            <a:ext cx="887000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Headline Issue</a:t>
            </a:r>
          </a:p>
          <a:p>
            <a:r>
              <a:rPr lang="en-US" sz="2000" dirty="0"/>
              <a:t>68% increase in Maritime Cyber-Attacks in 2021 (US Coast Guard)</a:t>
            </a:r>
          </a:p>
          <a:p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Average cost to operators $180k rising to $1.8m mitigation cost for the top 8% of attacks (Great Disconnect Report)</a:t>
            </a:r>
          </a:p>
          <a:p>
            <a:pPr marL="0" indent="0">
              <a:buNone/>
            </a:pPr>
            <a:endParaRPr lang="en-GB" sz="8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b="1" dirty="0">
                <a:latin typeface="Arial" panose="020B0604020202020204" pitchFamily="34" charset="0"/>
              </a:rPr>
              <a:t>Shipping is a very soft target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</a:rPr>
              <a:t>Platforms operating for 25 years + with legacy systems, and many additions to a network that no one really accepts exists!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</a:rPr>
              <a:t>Largescale ignorance throughout the sector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</a:rPr>
              <a:t>Current focus on IT, while completely forgetting the Operational Technology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876FA9-F058-E643-B95C-49F2D1130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443" y="3608961"/>
            <a:ext cx="1905271" cy="14530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BEB62F-9700-C54A-8247-0BAD0D22910A}"/>
              </a:ext>
            </a:extLst>
          </p:cNvPr>
          <p:cNvSpPr/>
          <p:nvPr/>
        </p:nvSpPr>
        <p:spPr>
          <a:xfrm>
            <a:off x="9038392" y="5673621"/>
            <a:ext cx="2965990" cy="101860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3D027A-B2AB-3043-8D85-53B44CCDC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752" y="5750307"/>
            <a:ext cx="2655270" cy="865236"/>
          </a:xfrm>
          <a:prstGeom prst="rect">
            <a:avLst/>
          </a:prstGeom>
        </p:spPr>
      </p:pic>
      <p:pic>
        <p:nvPicPr>
          <p:cNvPr id="1026" name="Picture 2" descr="The Evolution of Cyber Security Threats Within the Modern Shipping  Environment… And How to React">
            <a:extLst>
              <a:ext uri="{FF2B5EF4-FFF2-40B4-BE49-F238E27FC236}">
                <a16:creationId xmlns:a16="http://schemas.microsoft.com/office/drawing/2014/main" id="{6377E17B-880A-1D40-8CB0-82F860CBE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714" y="2268218"/>
            <a:ext cx="1905000" cy="10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2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78A51-696D-9D42-AD0C-6269F81E4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Resilience for the Sector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3103C-C6D3-B845-8D74-4842CCFDF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0688"/>
            <a:ext cx="9346660" cy="388326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Sectors need genuine insight into system-level vulnerabilities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Cyber-SHIP Lab at Plymouth is a reconfigurable, equipment test-bed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 real ship’s critical systems, configured to represent the vessel in question, subjected to audit suite of cyber-attacks</a:t>
            </a:r>
          </a:p>
          <a:p>
            <a:pPr marL="0" indent="0">
              <a:buNone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Sector also needs to shift to holistic appraisal of risk, in context of their specific operation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Our spin-out;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Riskocity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® is applying award-winning patented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MaCRA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® tooling that takes system-level vulnerabilities, cross-referenced with the threat actors associated with your operation (cargo and route)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Distilling complexity down to what operators need to act upon to             safeguard their operation</a:t>
            </a:r>
          </a:p>
        </p:txBody>
      </p:sp>
      <p:pic>
        <p:nvPicPr>
          <p:cNvPr id="4" name="Picture 2" descr="Maritime Cyber security - The University of Plymouth has created a cyber">
            <a:extLst>
              <a:ext uri="{FF2B5EF4-FFF2-40B4-BE49-F238E27FC236}">
                <a16:creationId xmlns:a16="http://schemas.microsoft.com/office/drawing/2014/main" id="{6979D0C0-58AA-7942-B808-D389EB18A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852" y="2864288"/>
            <a:ext cx="1694134" cy="112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72E6A0-C7F0-C642-A1D2-289D64ABC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8852" y="4209515"/>
            <a:ext cx="1694134" cy="6764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9DA55B-A6CB-0345-B5B0-479407A9C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6996" y="5154826"/>
            <a:ext cx="2965990" cy="1474521"/>
          </a:xfrm>
          <a:prstGeom prst="rect">
            <a:avLst/>
          </a:prstGeom>
        </p:spPr>
      </p:pic>
      <p:pic>
        <p:nvPicPr>
          <p:cNvPr id="12" name="Picture 11" descr="A group of people in an office&#10;&#10;Description automatically generated with medium confidence">
            <a:extLst>
              <a:ext uri="{FF2B5EF4-FFF2-40B4-BE49-F238E27FC236}">
                <a16:creationId xmlns:a16="http://schemas.microsoft.com/office/drawing/2014/main" id="{F7904975-AC61-884A-8AA1-F59B85DF6B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933" y="1753459"/>
            <a:ext cx="1689053" cy="8950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22C73CF-6BA9-B742-82C1-8D86E13C18A6}"/>
              </a:ext>
            </a:extLst>
          </p:cNvPr>
          <p:cNvSpPr/>
          <p:nvPr/>
        </p:nvSpPr>
        <p:spPr>
          <a:xfrm>
            <a:off x="9036996" y="461291"/>
            <a:ext cx="2965990" cy="101860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031CD2-1992-AB48-8E8E-AB30AEE946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56" y="537977"/>
            <a:ext cx="2655270" cy="86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8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44F09D-E438-4C24-BE99-0C102C7E36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128" y="347337"/>
            <a:ext cx="2919058" cy="951192"/>
          </a:xfrm>
          <a:prstGeom prst="rect">
            <a:avLst/>
          </a:prstGeom>
        </p:spPr>
      </p:pic>
      <p:pic>
        <p:nvPicPr>
          <p:cNvPr id="35" name="Picture 34" descr="A picture containing text, floor, indoor, room&#10;&#10;Description automatically generated">
            <a:extLst>
              <a:ext uri="{FF2B5EF4-FFF2-40B4-BE49-F238E27FC236}">
                <a16:creationId xmlns:a16="http://schemas.microsoft.com/office/drawing/2014/main" id="{9D7D111D-E6CB-4223-A1BA-4BCD7844A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2686"/>
            <a:ext cx="12192000" cy="515784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F22201E-40FF-4001-9003-CF6AC492511F}"/>
              </a:ext>
            </a:extLst>
          </p:cNvPr>
          <p:cNvSpPr/>
          <p:nvPr/>
        </p:nvSpPr>
        <p:spPr>
          <a:xfrm>
            <a:off x="0" y="1712686"/>
            <a:ext cx="12192000" cy="5145314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32DACD2-715A-40C6-951B-231AC9CF6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77" y="4814724"/>
            <a:ext cx="3025247" cy="2017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D78364A-7DC8-4E39-8A7B-5860D76F0B2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956456" y="4789068"/>
            <a:ext cx="3024000" cy="20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2227A9A-DE42-459C-9953-D0DE59EBBB84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18106" t="14463" b="3940"/>
          <a:stretch/>
        </p:blipFill>
        <p:spPr>
          <a:xfrm>
            <a:off x="5881021" y="4789068"/>
            <a:ext cx="3024000" cy="20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41D4A0-A5E8-BC67-33B2-58F071F58648}"/>
              </a:ext>
            </a:extLst>
          </p:cNvPr>
          <p:cNvSpPr txBox="1"/>
          <p:nvPr/>
        </p:nvSpPr>
        <p:spPr>
          <a:xfrm>
            <a:off x="193551" y="161214"/>
            <a:ext cx="78356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  <a:latin typeface="Blender Pro Medium"/>
                <a:cs typeface="Arial"/>
              </a:rPr>
              <a:t>Cyber-SHIP Lab a £3.2m investment for the maritime sector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45A395-A019-7E4C-8E01-BF052507936B}"/>
              </a:ext>
            </a:extLst>
          </p:cNvPr>
          <p:cNvSpPr txBox="1"/>
          <p:nvPr/>
        </p:nvSpPr>
        <p:spPr>
          <a:xfrm>
            <a:off x="3511086" y="2918298"/>
            <a:ext cx="388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£3.2m investment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D305D7-8927-0844-B83E-C4983DF7EF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8261" y="4867333"/>
            <a:ext cx="3094925" cy="186307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4" name="Picture 13" descr="A group of people in an office&#10;&#10;Description automatically generated with medium confidence">
            <a:extLst>
              <a:ext uri="{FF2B5EF4-FFF2-40B4-BE49-F238E27FC236}">
                <a16:creationId xmlns:a16="http://schemas.microsoft.com/office/drawing/2014/main" id="{3801622E-16D5-4E40-A072-D1E8418BE6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424" y="2517732"/>
            <a:ext cx="4733386" cy="250821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28" name="Picture 4" descr="Share your thoughts on research integrity with Research England | UCL  Research - UCL – University College London">
            <a:extLst>
              <a:ext uri="{FF2B5EF4-FFF2-40B4-BE49-F238E27FC236}">
                <a16:creationId xmlns:a16="http://schemas.microsoft.com/office/drawing/2014/main" id="{2B5F2405-9208-DF44-9C68-4C4208CCA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396" y="553291"/>
            <a:ext cx="1144732" cy="62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6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817BCEC-4EB8-594C-9659-268DCC2FCCA7}"/>
              </a:ext>
            </a:extLst>
          </p:cNvPr>
          <p:cNvSpPr/>
          <p:nvPr/>
        </p:nvSpPr>
        <p:spPr>
          <a:xfrm>
            <a:off x="587624" y="1647108"/>
            <a:ext cx="90135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71F703-EE65-D64C-BA97-9E2BC509622E}"/>
              </a:ext>
            </a:extLst>
          </p:cNvPr>
          <p:cNvSpPr txBox="1"/>
          <p:nvPr/>
        </p:nvSpPr>
        <p:spPr>
          <a:xfrm>
            <a:off x="334561" y="959093"/>
            <a:ext cx="7249231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ea typeface="Blender Pro Bold" panose="02000806030000020004" pitchFamily="2" charset="0"/>
                <a:cs typeface="Arial" panose="020B0604020202020204" pitchFamily="34" charset="0"/>
              </a:rPr>
              <a:t>Cyber-SHIP Lab research aims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Harden systems from tampering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Collect forensics to detect attacks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Use data to create AI-based intrusion tools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Holistic understanding of connected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systems-of-systems (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OT and IT)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Examine security across hardware, software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application to: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Shipping – crewed and autonomous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Smart ports / smart port cities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Internet-of-things; BYO-device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Ship-to-shore and ship-to-ship interactions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F31CB3A-931C-2B4F-865C-A9F67DB20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43" l="0" r="98722">
                        <a14:foregroundMark x1="44728" y1="12620" x2="44728" y2="12620"/>
                        <a14:foregroundMark x1="12141" y1="8147" x2="12141" y2="8147"/>
                        <a14:foregroundMark x1="24920" y1="9904" x2="24920" y2="9904"/>
                        <a14:foregroundMark x1="61821" y1="11022" x2="61821" y2="11022"/>
                        <a14:foregroundMark x1="61502" y1="13099" x2="61502" y2="13099"/>
                        <a14:foregroundMark x1="61502" y1="8626" x2="61502" y2="8626"/>
                        <a14:foregroundMark x1="60224" y1="25240" x2="60224" y2="25240"/>
                        <a14:foregroundMark x1="66294" y1="23163" x2="66294" y2="23163"/>
                        <a14:foregroundMark x1="59585" y1="22364" x2="59585" y2="22364"/>
                        <a14:foregroundMark x1="55751" y1="20447" x2="55751" y2="20447"/>
                        <a14:foregroundMark x1="57508" y1="29393" x2="57508" y2="29393"/>
                        <a14:foregroundMark x1="13898" y1="27796" x2="13898" y2="27796"/>
                        <a14:foregroundMark x1="43770" y1="40895" x2="43770" y2="40895"/>
                        <a14:foregroundMark x1="35304" y1="38818" x2="35304" y2="38818"/>
                        <a14:foregroundMark x1="28594" y1="36581" x2="28594" y2="36581"/>
                        <a14:foregroundMark x1="25559" y1="35463" x2="25559" y2="35463"/>
                        <a14:foregroundMark x1="25559" y1="36901" x2="25559" y2="36901"/>
                        <a14:foregroundMark x1="25080" y1="38179" x2="25080" y2="38179"/>
                        <a14:foregroundMark x1="25080" y1="39137" x2="25080" y2="39137"/>
                        <a14:foregroundMark x1="25080" y1="39137" x2="25080" y2="39137"/>
                        <a14:foregroundMark x1="18051" y1="36581" x2="18051" y2="36581"/>
                        <a14:foregroundMark x1="18051" y1="36581" x2="18051" y2="36581"/>
                        <a14:foregroundMark x1="17891" y1="38179" x2="17891" y2="38179"/>
                        <a14:foregroundMark x1="17572" y1="40256" x2="17572" y2="40256"/>
                        <a14:foregroundMark x1="21565" y1="35144" x2="21565" y2="35144"/>
                        <a14:foregroundMark x1="22524" y1="35623" x2="22524" y2="35623"/>
                        <a14:foregroundMark x1="32907" y1="35463" x2="32907" y2="35463"/>
                        <a14:foregroundMark x1="28754" y1="34824" x2="28754" y2="34824"/>
                        <a14:foregroundMark x1="29073" y1="38658" x2="29073" y2="38658"/>
                        <a14:foregroundMark x1="30990" y1="39617" x2="30990" y2="39617"/>
                        <a14:foregroundMark x1="33706" y1="39297" x2="33706" y2="39297"/>
                        <a14:foregroundMark x1="27796" y1="39617" x2="27796" y2="39617"/>
                        <a14:foregroundMark x1="23003" y1="39297" x2="23003" y2="39297"/>
                        <a14:foregroundMark x1="15655" y1="39297" x2="15655" y2="39297"/>
                        <a14:foregroundMark x1="18211" y1="39936" x2="18850" y2="39936"/>
                        <a14:foregroundMark x1="20447" y1="39297" x2="20447" y2="39297"/>
                        <a14:foregroundMark x1="21565" y1="39137" x2="21565" y2="39137"/>
                        <a14:foregroundMark x1="57987" y1="41534" x2="57987" y2="41534"/>
                        <a14:foregroundMark x1="45687" y1="42812" x2="45687" y2="42812"/>
                        <a14:foregroundMark x1="37859" y1="42812" x2="37859" y2="42812"/>
                        <a14:foregroundMark x1="40096" y1="42492" x2="40096" y2="42492"/>
                        <a14:foregroundMark x1="24601" y1="49840" x2="24601" y2="49840"/>
                        <a14:foregroundMark x1="25719" y1="51278" x2="25719" y2="51278"/>
                        <a14:foregroundMark x1="26358" y1="52396" x2="26358" y2="52396"/>
                        <a14:foregroundMark x1="26997" y1="53994" x2="26997" y2="53994"/>
                        <a14:foregroundMark x1="26837" y1="55751" x2="26837" y2="55751"/>
                        <a14:foregroundMark x1="44409" y1="50958" x2="44409" y2="50958"/>
                        <a14:foregroundMark x1="13259" y1="52556" x2="13259" y2="52556"/>
                        <a14:foregroundMark x1="10383" y1="52077" x2="10383" y2="52077"/>
                        <a14:foregroundMark x1="5591" y1="55591" x2="5591" y2="55591"/>
                        <a14:foregroundMark x1="14696" y1="69649" x2="14696" y2="69649"/>
                        <a14:foregroundMark x1="15815" y1="69169" x2="15815" y2="69169"/>
                        <a14:foregroundMark x1="17891" y1="67891" x2="17891" y2="67891"/>
                        <a14:foregroundMark x1="20927" y1="67572" x2="20927" y2="67572"/>
                        <a14:foregroundMark x1="26038" y1="68051" x2="26038" y2="68051"/>
                        <a14:foregroundMark x1="28115" y1="68051" x2="28115" y2="68051"/>
                        <a14:foregroundMark x1="37220" y1="67093" x2="37220" y2="67093"/>
                        <a14:foregroundMark x1="40096" y1="67252" x2="40096" y2="67252"/>
                        <a14:foregroundMark x1="41534" y1="66454" x2="41534" y2="66454"/>
                        <a14:foregroundMark x1="47444" y1="68371" x2="47444" y2="68371"/>
                        <a14:foregroundMark x1="47125" y1="63419" x2="47125" y2="63419"/>
                        <a14:foregroundMark x1="56070" y1="70927" x2="56070" y2="70927"/>
                        <a14:foregroundMark x1="57668" y1="68211" x2="57668" y2="68211"/>
                        <a14:foregroundMark x1="62300" y1="69489" x2="62300" y2="69489"/>
                        <a14:foregroundMark x1="36581" y1="85942" x2="36581" y2="85942"/>
                        <a14:foregroundMark x1="31150" y1="91374" x2="31150" y2="91374"/>
                        <a14:foregroundMark x1="14058" y1="87061" x2="14058" y2="87061"/>
                        <a14:foregroundMark x1="10064" y1="85304" x2="10064" y2="85304"/>
                        <a14:foregroundMark x1="20607" y1="85144" x2="20607" y2="85144"/>
                        <a14:foregroundMark x1="27316" y1="84026" x2="27316" y2="84026"/>
                        <a14:foregroundMark x1="44728" y1="87061" x2="44728" y2="87061"/>
                        <a14:foregroundMark x1="45208" y1="87859" x2="45208" y2="87859"/>
                        <a14:foregroundMark x1="45208" y1="89137" x2="45208" y2="89137"/>
                        <a14:foregroundMark x1="45527" y1="90096" x2="46166" y2="90895"/>
                        <a14:foregroundMark x1="26997" y1="82907" x2="27636" y2="82428"/>
                        <a14:foregroundMark x1="27636" y1="82268" x2="27636" y2="82268"/>
                        <a14:foregroundMark x1="27636" y1="82268" x2="27636" y2="82268"/>
                        <a14:foregroundMark x1="27955" y1="81949" x2="27955" y2="81949"/>
                        <a14:foregroundMark x1="28275" y1="81949" x2="28275" y2="81949"/>
                        <a14:foregroundMark x1="28594" y1="82268" x2="28594" y2="82268"/>
                        <a14:foregroundMark x1="28754" y1="82268" x2="28754" y2="82268"/>
                        <a14:foregroundMark x1="29233" y1="82268" x2="29872" y2="82268"/>
                        <a14:foregroundMark x1="30192" y1="82268" x2="30192" y2="82268"/>
                        <a14:foregroundMark x1="30351" y1="81789" x2="30351" y2="81789"/>
                        <a14:foregroundMark x1="30351" y1="81310" x2="30351" y2="81310"/>
                        <a14:foregroundMark x1="30351" y1="80511" x2="30351" y2="80511"/>
                        <a14:foregroundMark x1="31470" y1="81150" x2="31470" y2="81150"/>
                        <a14:foregroundMark x1="32268" y1="81789" x2="32748" y2="81949"/>
                        <a14:foregroundMark x1="33546" y1="82588" x2="33546" y2="82588"/>
                        <a14:foregroundMark x1="33546" y1="82588" x2="33546" y2="82588"/>
                        <a14:foregroundMark x1="60863" y1="38818" x2="60863" y2="38818"/>
                        <a14:foregroundMark x1="69489" y1="38978" x2="69489" y2="38978"/>
                        <a14:foregroundMark x1="70447" y1="38978" x2="70447" y2="38978"/>
                        <a14:foregroundMark x1="72843" y1="38978" x2="72843" y2="38978"/>
                        <a14:foregroundMark x1="75559" y1="38978" x2="75559" y2="38978"/>
                        <a14:foregroundMark x1="68690" y1="56230" x2="68690" y2="56230"/>
                        <a14:foregroundMark x1="69808" y1="55751" x2="71565" y2="54473"/>
                        <a14:foregroundMark x1="74281" y1="52556" x2="74281" y2="52556"/>
                        <a14:foregroundMark x1="76038" y1="52077" x2="76518" y2="52077"/>
                        <a14:foregroundMark x1="77476" y1="52077" x2="77476" y2="52077"/>
                        <a14:foregroundMark x1="79073" y1="52077" x2="80511" y2="52236"/>
                        <a14:foregroundMark x1="83387" y1="52716" x2="83866" y2="53355"/>
                        <a14:foregroundMark x1="65016" y1="53035" x2="65016" y2="53035"/>
                        <a14:foregroundMark x1="61022" y1="53834" x2="61022" y2="53834"/>
                        <a14:foregroundMark x1="60064" y1="53834" x2="60064" y2="53834"/>
                        <a14:foregroundMark x1="59744" y1="53834" x2="59744" y2="53834"/>
                        <a14:foregroundMark x1="59265" y1="54952" x2="59265" y2="54952"/>
                        <a14:foregroundMark x1="75240" y1="54633" x2="77316" y2="54633"/>
                        <a14:foregroundMark x1="78435" y1="54633" x2="80511" y2="54633"/>
                        <a14:foregroundMark x1="81949" y1="54473" x2="82748" y2="54313"/>
                        <a14:foregroundMark x1="83546" y1="54313" x2="85783" y2="54313"/>
                        <a14:foregroundMark x1="87540" y1="54633" x2="87540" y2="54633"/>
                        <a14:foregroundMark x1="94089" y1="36741" x2="94089" y2="36741"/>
                        <a14:foregroundMark x1="92173" y1="35623" x2="92173" y2="35623"/>
                        <a14:foregroundMark x1="55591" y1="37220" x2="55591" y2="38019"/>
                        <a14:foregroundMark x1="55591" y1="38179" x2="55591" y2="38179"/>
                        <a14:foregroundMark x1="54952" y1="36581" x2="54952" y2="36581"/>
                        <a14:foregroundMark x1="52556" y1="39137" x2="52556" y2="39137"/>
                        <a14:foregroundMark x1="51278" y1="38658" x2="51278" y2="38658"/>
                        <a14:foregroundMark x1="13099" y1="67572" x2="13099" y2="67572"/>
                        <a14:foregroundMark x1="11981" y1="67891" x2="11502" y2="67891"/>
                        <a14:foregroundMark x1="9265" y1="67572" x2="9265" y2="67572"/>
                        <a14:backgroundMark x1="17891" y1="36422" x2="17891" y2="36422"/>
                        <a14:backgroundMark x1="17572" y1="38658" x2="17572" y2="386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1861" y="1455842"/>
            <a:ext cx="4356377" cy="43563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792" y="176833"/>
            <a:ext cx="4034815" cy="131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9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5A80C50-3585-C15F-1577-B2F0AEC07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262" y="115303"/>
            <a:ext cx="10353762" cy="970450"/>
          </a:xfrm>
        </p:spPr>
        <p:txBody>
          <a:bodyPr>
            <a:normAutofit/>
          </a:bodyPr>
          <a:lstStyle/>
          <a:p>
            <a:r>
              <a:rPr lang="en-US" b="1" dirty="0">
                <a:cs typeface="Calibri" panose="020F0502020204030204" pitchFamily="34" charset="0"/>
              </a:rPr>
              <a:t>The wider Plymouth “ecosystem”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242B796-D36C-4096-B928-2A8D2439E00B}"/>
              </a:ext>
            </a:extLst>
          </p:cNvPr>
          <p:cNvGrpSpPr/>
          <p:nvPr/>
        </p:nvGrpSpPr>
        <p:grpSpPr>
          <a:xfrm>
            <a:off x="192935" y="1150881"/>
            <a:ext cx="11806130" cy="5591816"/>
            <a:chOff x="215149" y="1213294"/>
            <a:chExt cx="11806130" cy="5591816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4CE98CF-21B9-4E7D-A252-35BFAFC047EE}"/>
                </a:ext>
              </a:extLst>
            </p:cNvPr>
            <p:cNvCxnSpPr/>
            <p:nvPr/>
          </p:nvCxnSpPr>
          <p:spPr>
            <a:xfrm flipH="1">
              <a:off x="3529779" y="5611229"/>
              <a:ext cx="1879" cy="524650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>
                  <a:lumMod val="95000"/>
                </a:schemeClr>
              </a:solidFill>
              <a:prstDash val="sysDot"/>
              <a:round/>
              <a:headEnd type="oval" w="med" len="med"/>
              <a:tailEnd type="arrow" w="sm" len="lg"/>
            </a:ln>
            <a:effectLst/>
          </p:spPr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7815F64-3F2A-4023-AEB5-8618F58BE2AB}"/>
                </a:ext>
              </a:extLst>
            </p:cNvPr>
            <p:cNvSpPr/>
            <p:nvPr/>
          </p:nvSpPr>
          <p:spPr>
            <a:xfrm>
              <a:off x="3054481" y="4352934"/>
              <a:ext cx="2370583" cy="1320722"/>
            </a:xfrm>
            <a:prstGeom prst="rect">
              <a:avLst/>
            </a:prstGeom>
            <a:solidFill>
              <a:srgbClr val="A5A5A5">
                <a:alpha val="50000"/>
              </a:srgbClr>
            </a:solidFill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lender Pro Medium Italic" panose="02000606040000020004" pitchFamily="2" charset="0"/>
                </a:rPr>
                <a:t>Autonomous/ </a:t>
              </a:r>
            </a:p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lender Pro Medium Italic" panose="02000606040000020004" pitchFamily="2" charset="0"/>
                </a:rPr>
                <a:t>Remote control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lender Pro Medium Italic" panose="02000606040000020004" pitchFamily="2" charset="0"/>
                </a:rPr>
                <a:t> 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7933AB6-F7FA-4534-8145-6ADF97B6DB5D}"/>
                </a:ext>
              </a:extLst>
            </p:cNvPr>
            <p:cNvSpPr/>
            <p:nvPr/>
          </p:nvSpPr>
          <p:spPr>
            <a:xfrm>
              <a:off x="3141950" y="5292431"/>
              <a:ext cx="819168" cy="18998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lender Pro Medium" panose="02000606040000020004" pitchFamily="2" charset="0"/>
                </a:rPr>
                <a:t>Drones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1CAF457-4D22-4920-A0AE-48748238E16B}"/>
                </a:ext>
              </a:extLst>
            </p:cNvPr>
            <p:cNvSpPr/>
            <p:nvPr/>
          </p:nvSpPr>
          <p:spPr>
            <a:xfrm>
              <a:off x="3101400" y="4469452"/>
              <a:ext cx="819168" cy="18998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lender Pro Medium" panose="02000606040000020004" pitchFamily="2" charset="0"/>
                </a:rPr>
                <a:t>MAS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D7E98F3-DAE6-42F5-97F4-18F45521962C}"/>
                </a:ext>
              </a:extLst>
            </p:cNvPr>
            <p:cNvSpPr/>
            <p:nvPr/>
          </p:nvSpPr>
          <p:spPr>
            <a:xfrm>
              <a:off x="577681" y="4352934"/>
              <a:ext cx="2301609" cy="1320722"/>
            </a:xfrm>
            <a:prstGeom prst="rect">
              <a:avLst/>
            </a:prstGeom>
            <a:solidFill>
              <a:srgbClr val="A5A5A5">
                <a:alpha val="50000"/>
              </a:srgbClr>
            </a:solidFill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ender Pro Medium Italic" panose="02000606040000020004" pitchFamily="2" charset="0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sz="1350" b="1" kern="0">
                <a:solidFill>
                  <a:prstClr val="white"/>
                </a:solidFill>
                <a:latin typeface="Blender Pro Medium Italic" panose="02000606040000020004" pitchFamily="2" charset="0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ender Pro Medium Italic" panose="02000606040000020004" pitchFamily="2" charset="0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sz="1350" b="1" kern="0">
                <a:solidFill>
                  <a:prstClr val="white"/>
                </a:solidFill>
                <a:latin typeface="Blender Pro Medium Italic" panose="02000606040000020004" pitchFamily="2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00BD3A9-6059-4739-9138-81CCEAEDD7BE}"/>
                </a:ext>
              </a:extLst>
            </p:cNvPr>
            <p:cNvCxnSpPr>
              <a:stCxn id="11" idx="3"/>
              <a:endCxn id="8" idx="1"/>
            </p:cNvCxnSpPr>
            <p:nvPr/>
          </p:nvCxnSpPr>
          <p:spPr>
            <a:xfrm>
              <a:off x="2879290" y="5013295"/>
              <a:ext cx="175191" cy="0"/>
            </a:xfrm>
            <a:prstGeom prst="straightConnector1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DAC408F-5EC2-4F70-8C0F-C32A69F4FC84}"/>
                </a:ext>
              </a:extLst>
            </p:cNvPr>
            <p:cNvGrpSpPr/>
            <p:nvPr/>
          </p:nvGrpSpPr>
          <p:grpSpPr>
            <a:xfrm>
              <a:off x="215149" y="2544479"/>
              <a:ext cx="2370583" cy="1470954"/>
              <a:chOff x="2000469" y="2461250"/>
              <a:chExt cx="2370583" cy="1491560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BFAF809-8CFE-4760-BE54-A02A7201A590}"/>
                  </a:ext>
                </a:extLst>
              </p:cNvPr>
              <p:cNvSpPr/>
              <p:nvPr/>
            </p:nvSpPr>
            <p:spPr>
              <a:xfrm>
                <a:off x="2000469" y="2461250"/>
                <a:ext cx="2370583" cy="1491560"/>
              </a:xfrm>
              <a:prstGeom prst="rect">
                <a:avLst/>
              </a:prstGeom>
              <a:solidFill>
                <a:srgbClr val="70AD47">
                  <a:alpha val="50000"/>
                </a:srgbClr>
              </a:solidFill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lender Pro Medium Italic" panose="02000606040000020004" pitchFamily="2" charset="0"/>
                </a:endParaRP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350" b="1" kern="0">
                  <a:solidFill>
                    <a:prstClr val="white"/>
                  </a:solidFill>
                  <a:latin typeface="Blender Pro Medium Italic" panose="02000606040000020004" pitchFamily="2" charset="0"/>
                </a:endParaRP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lender Pro Medium Italic" panose="02000606040000020004" pitchFamily="2" charset="0"/>
                </a:endParaRP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5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lender Pro Medium Italic" panose="02000606040000020004" pitchFamily="2" charset="0"/>
                  </a:rPr>
                  <a:t>Cyber-range labs</a:t>
                </a: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2224E94-877C-4F0E-9EC9-5F00E7D782FB}"/>
                  </a:ext>
                </a:extLst>
              </p:cNvPr>
              <p:cNvSpPr/>
              <p:nvPr/>
            </p:nvSpPr>
            <p:spPr>
              <a:xfrm>
                <a:off x="3290389" y="3662430"/>
                <a:ext cx="587094" cy="225562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lender Pro Medium" panose="02000606040000020004" pitchFamily="2" charset="0"/>
                  </a:rPr>
                  <a:t>Tools</a:t>
                </a: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C9888139-B3DB-4121-8E8D-069A4D1FCAAD}"/>
                  </a:ext>
                </a:extLst>
              </p:cNvPr>
              <p:cNvSpPr/>
              <p:nvPr/>
            </p:nvSpPr>
            <p:spPr>
              <a:xfrm>
                <a:off x="2088163" y="3687609"/>
                <a:ext cx="819168" cy="189986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lender Pro Medium" panose="02000606040000020004" pitchFamily="2" charset="0"/>
                  </a:rPr>
                  <a:t>Exploits</a:t>
                </a:r>
              </a:p>
            </p:txBody>
          </p:sp>
          <p:pic>
            <p:nvPicPr>
              <p:cNvPr id="85" name="Picture 4" descr="Image result for network cyber lab plymouth">
                <a:extLst>
                  <a:ext uri="{FF2B5EF4-FFF2-40B4-BE49-F238E27FC236}">
                    <a16:creationId xmlns:a16="http://schemas.microsoft.com/office/drawing/2014/main" id="{E3D53E3F-58F5-474C-8904-7A045E0203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213"/>
              <a:stretch/>
            </p:blipFill>
            <p:spPr bwMode="auto">
              <a:xfrm>
                <a:off x="2052005" y="2556941"/>
                <a:ext cx="1057323" cy="785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4" name="Picture 2" descr="Smart Sound Plymouth">
              <a:extLst>
                <a:ext uri="{FF2B5EF4-FFF2-40B4-BE49-F238E27FC236}">
                  <a16:creationId xmlns:a16="http://schemas.microsoft.com/office/drawing/2014/main" id="{27B23ADE-9570-4105-8766-AB9B77365C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60" r="22581"/>
            <a:stretch/>
          </p:blipFill>
          <p:spPr bwMode="auto">
            <a:xfrm>
              <a:off x="1731247" y="4442807"/>
              <a:ext cx="952456" cy="770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1876AC2-6ACC-416E-A12B-16ACEC98576C}"/>
                </a:ext>
              </a:extLst>
            </p:cNvPr>
            <p:cNvGrpSpPr/>
            <p:nvPr/>
          </p:nvGrpSpPr>
          <p:grpSpPr>
            <a:xfrm>
              <a:off x="2635338" y="2557144"/>
              <a:ext cx="2472209" cy="1460735"/>
              <a:chOff x="4736082" y="2466000"/>
              <a:chExt cx="2472209" cy="1486811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ECE15BBE-31CF-4D2B-B046-74B7CC2E49FB}"/>
                  </a:ext>
                </a:extLst>
              </p:cNvPr>
              <p:cNvSpPr/>
              <p:nvPr/>
            </p:nvSpPr>
            <p:spPr>
              <a:xfrm>
                <a:off x="4736082" y="2466000"/>
                <a:ext cx="2472209" cy="1486811"/>
              </a:xfrm>
              <a:prstGeom prst="rect">
                <a:avLst/>
              </a:prstGeom>
              <a:solidFill>
                <a:srgbClr val="ED7D31">
                  <a:alpha val="50000"/>
                </a:srgbClr>
              </a:solidFill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lender Pro Medium Italic" panose="02000606040000020004" pitchFamily="2" charset="0"/>
                </a:endParaRP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350" b="1" kern="0">
                  <a:solidFill>
                    <a:prstClr val="white"/>
                  </a:solidFill>
                  <a:latin typeface="Blender Pro Medium Italic" panose="02000606040000020004" pitchFamily="2" charset="0"/>
                </a:endParaRPr>
              </a:p>
              <a:p>
                <a:pPr marL="0" marR="0" lvl="0" indent="0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lender Pro Medium Italic" panose="02000606040000020004" pitchFamily="2" charset="0"/>
                </a:endParaRP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5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lender Pro Medium Italic" panose="02000606040000020004" pitchFamily="2" charset="0"/>
                  </a:rPr>
                  <a:t>Cyber-SHIP Lab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CFCCFE7-334A-48BE-A2B8-9A0772822C05}"/>
                  </a:ext>
                </a:extLst>
              </p:cNvPr>
              <p:cNvSpPr/>
              <p:nvPr/>
            </p:nvSpPr>
            <p:spPr>
              <a:xfrm>
                <a:off x="6198300" y="3674746"/>
                <a:ext cx="894884" cy="231835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lender Pro Medium" panose="02000606040000020004" pitchFamily="2" charset="0"/>
                  </a:rPr>
                  <a:t>Database</a:t>
                </a:r>
              </a:p>
            </p:txBody>
          </p:sp>
          <p:pic>
            <p:nvPicPr>
              <p:cNvPr id="81" name="Picture 80" descr="A person working on a computer&#10;&#10;Description automatically generated with low confidence">
                <a:extLst>
                  <a:ext uri="{FF2B5EF4-FFF2-40B4-BE49-F238E27FC236}">
                    <a16:creationId xmlns:a16="http://schemas.microsoft.com/office/drawing/2014/main" id="{3354CAC1-37E5-439A-854C-59D37EAE44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09" r="17153"/>
              <a:stretch/>
            </p:blipFill>
            <p:spPr>
              <a:xfrm>
                <a:off x="4818540" y="2519581"/>
                <a:ext cx="944765" cy="889126"/>
              </a:xfrm>
              <a:prstGeom prst="rect">
                <a:avLst/>
              </a:prstGeom>
            </p:spPr>
          </p:pic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D89E49F-58F7-4307-90D3-EDD5E0285A05}"/>
                </a:ext>
              </a:extLst>
            </p:cNvPr>
            <p:cNvCxnSpPr>
              <a:cxnSpLocks/>
            </p:cNvCxnSpPr>
            <p:nvPr/>
          </p:nvCxnSpPr>
          <p:spPr>
            <a:xfrm>
              <a:off x="2041357" y="3852001"/>
              <a:ext cx="2114361" cy="36"/>
            </a:xfrm>
            <a:prstGeom prst="straightConnector1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CFB64D0-0CF6-4CFC-81E9-713038267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08476" y="4425433"/>
              <a:ext cx="1028991" cy="1149504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6F4F981-2C56-4772-991D-38DDDE7B7848}"/>
                </a:ext>
              </a:extLst>
            </p:cNvPr>
            <p:cNvGrpSpPr/>
            <p:nvPr/>
          </p:nvGrpSpPr>
          <p:grpSpPr>
            <a:xfrm>
              <a:off x="729653" y="1213294"/>
              <a:ext cx="10803718" cy="1323102"/>
              <a:chOff x="818042" y="1207078"/>
              <a:chExt cx="10803718" cy="1323102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DB2A7F2E-9D0B-4585-8763-C4DE1074AB76}"/>
                  </a:ext>
                </a:extLst>
              </p:cNvPr>
              <p:cNvGrpSpPr/>
              <p:nvPr/>
            </p:nvGrpSpPr>
            <p:grpSpPr>
              <a:xfrm>
                <a:off x="1324802" y="1458003"/>
                <a:ext cx="8696051" cy="1072177"/>
                <a:chOff x="1324802" y="1458003"/>
                <a:chExt cx="8696051" cy="1072177"/>
              </a:xfrm>
            </p:grpSpPr>
            <p:sp>
              <p:nvSpPr>
                <p:cNvPr id="75" name="Down Arrow 45">
                  <a:extLst>
                    <a:ext uri="{FF2B5EF4-FFF2-40B4-BE49-F238E27FC236}">
                      <a16:creationId xmlns:a16="http://schemas.microsoft.com/office/drawing/2014/main" id="{209E4885-62E3-4F7E-A64B-52A91B58E178}"/>
                    </a:ext>
                  </a:extLst>
                </p:cNvPr>
                <p:cNvSpPr/>
                <p:nvPr/>
              </p:nvSpPr>
              <p:spPr>
                <a:xfrm>
                  <a:off x="1324802" y="1729817"/>
                  <a:ext cx="435006" cy="782616"/>
                </a:xfrm>
                <a:prstGeom prst="downArrow">
                  <a:avLst/>
                </a:prstGeom>
                <a:solidFill>
                  <a:sysClr val="windowText" lastClr="000000">
                    <a:lumMod val="65000"/>
                    <a:lumOff val="3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Down Arrow 46">
                  <a:extLst>
                    <a:ext uri="{FF2B5EF4-FFF2-40B4-BE49-F238E27FC236}">
                      <a16:creationId xmlns:a16="http://schemas.microsoft.com/office/drawing/2014/main" id="{822B7BBA-6BD6-4159-B799-43715AC37A78}"/>
                    </a:ext>
                  </a:extLst>
                </p:cNvPr>
                <p:cNvSpPr/>
                <p:nvPr/>
              </p:nvSpPr>
              <p:spPr>
                <a:xfrm>
                  <a:off x="7254549" y="1823752"/>
                  <a:ext cx="403460" cy="389078"/>
                </a:xfrm>
                <a:prstGeom prst="downArrow">
                  <a:avLst/>
                </a:prstGeom>
                <a:solidFill>
                  <a:sysClr val="windowText" lastClr="000000">
                    <a:lumMod val="65000"/>
                    <a:lumOff val="3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Down Arrow 47">
                  <a:extLst>
                    <a:ext uri="{FF2B5EF4-FFF2-40B4-BE49-F238E27FC236}">
                      <a16:creationId xmlns:a16="http://schemas.microsoft.com/office/drawing/2014/main" id="{D4F3DF18-49E4-4581-9EDD-94886A52086B}"/>
                    </a:ext>
                  </a:extLst>
                </p:cNvPr>
                <p:cNvSpPr/>
                <p:nvPr/>
              </p:nvSpPr>
              <p:spPr>
                <a:xfrm>
                  <a:off x="9585847" y="1458003"/>
                  <a:ext cx="435006" cy="754827"/>
                </a:xfrm>
                <a:prstGeom prst="downArrow">
                  <a:avLst/>
                </a:prstGeom>
                <a:solidFill>
                  <a:sysClr val="windowText" lastClr="000000">
                    <a:lumMod val="65000"/>
                    <a:lumOff val="3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Down Arrow 45">
                  <a:extLst>
                    <a:ext uri="{FF2B5EF4-FFF2-40B4-BE49-F238E27FC236}">
                      <a16:creationId xmlns:a16="http://schemas.microsoft.com/office/drawing/2014/main" id="{5A00D82F-B320-42BE-AF81-EE2C6B473FEC}"/>
                    </a:ext>
                  </a:extLst>
                </p:cNvPr>
                <p:cNvSpPr/>
                <p:nvPr/>
              </p:nvSpPr>
              <p:spPr>
                <a:xfrm>
                  <a:off x="3809101" y="1747564"/>
                  <a:ext cx="435006" cy="782616"/>
                </a:xfrm>
                <a:prstGeom prst="downArrow">
                  <a:avLst/>
                </a:prstGeom>
                <a:solidFill>
                  <a:sysClr val="windowText" lastClr="000000">
                    <a:lumMod val="65000"/>
                    <a:lumOff val="3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2F9D1A2-F33F-463C-9644-A7B93A675528}"/>
                  </a:ext>
                </a:extLst>
              </p:cNvPr>
              <p:cNvSpPr/>
              <p:nvPr/>
            </p:nvSpPr>
            <p:spPr>
              <a:xfrm>
                <a:off x="818042" y="1207078"/>
                <a:ext cx="10803718" cy="659687"/>
              </a:xfrm>
              <a:prstGeom prst="rect">
                <a:avLst/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5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Blender Pro Medium" panose="02000606040000020004" pitchFamily="2" charset="0"/>
                  </a:rPr>
                  <a:t>Shipping operators (civil and defence), equipment manufacturers, regulators, insurers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782607A-4439-450C-B2DD-131CA91C8C67}"/>
                </a:ext>
              </a:extLst>
            </p:cNvPr>
            <p:cNvGrpSpPr/>
            <p:nvPr/>
          </p:nvGrpSpPr>
          <p:grpSpPr>
            <a:xfrm>
              <a:off x="3559009" y="3975253"/>
              <a:ext cx="990025" cy="372193"/>
              <a:chOff x="4223558" y="3722403"/>
              <a:chExt cx="990025" cy="372193"/>
            </a:xfrm>
          </p:grpSpPr>
          <p:cxnSp>
            <p:nvCxnSpPr>
              <p:cNvPr id="71" name="Connector: Elbow 70">
                <a:extLst>
                  <a:ext uri="{FF2B5EF4-FFF2-40B4-BE49-F238E27FC236}">
                    <a16:creationId xmlns:a16="http://schemas.microsoft.com/office/drawing/2014/main" id="{402A6C7F-8391-446A-A257-8809E791D04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4223558" y="3896784"/>
                <a:ext cx="990025" cy="197812"/>
              </a:xfrm>
              <a:prstGeom prst="bentConnector2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A6CDC084-8E7B-43D9-9B06-FD043E962C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4287" y="3722403"/>
                <a:ext cx="0" cy="16120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4A66F47-76C1-40B9-B8D3-1AE3A1AD337E}"/>
                </a:ext>
              </a:extLst>
            </p:cNvPr>
            <p:cNvSpPr/>
            <p:nvPr/>
          </p:nvSpPr>
          <p:spPr>
            <a:xfrm>
              <a:off x="5667602" y="4284591"/>
              <a:ext cx="6012063" cy="1458227"/>
            </a:xfrm>
            <a:prstGeom prst="rect">
              <a:avLst/>
            </a:prstGeom>
            <a:solidFill>
              <a:srgbClr val="C7A1E3">
                <a:alpha val="49804"/>
              </a:srgbClr>
            </a:solidFill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sz="1350" b="1" kern="0">
                <a:solidFill>
                  <a:prstClr val="white"/>
                </a:solidFill>
                <a:latin typeface="Calibri" panose="020F0502020204030204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                                                            </a:t>
              </a:r>
              <a:r>
                <a:rPr kumimoji="0" lang="en-GB" sz="1350" b="1" i="0" u="none" strike="noStrike" kern="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Riskocity</a:t>
              </a:r>
              <a:r>
                <a:rPr kumimoji="0" lang="en-GB" sz="135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Risk Assessment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FA7F677-B5E8-4EB0-BE73-13773A242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0205" y="4423175"/>
              <a:ext cx="1289186" cy="83802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EB25FDC-F08E-489C-84CF-6175CB05B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1259" y="4423176"/>
              <a:ext cx="1289186" cy="827633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59C9938-3BF1-4EF9-A11D-41DB2D5D9336}"/>
                </a:ext>
              </a:extLst>
            </p:cNvPr>
            <p:cNvCxnSpPr/>
            <p:nvPr/>
          </p:nvCxnSpPr>
          <p:spPr>
            <a:xfrm>
              <a:off x="8693442" y="5029583"/>
              <a:ext cx="175191" cy="0"/>
            </a:xfrm>
            <a:prstGeom prst="straightConnector1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24" name="Elbow Connector 65">
              <a:extLst>
                <a:ext uri="{FF2B5EF4-FFF2-40B4-BE49-F238E27FC236}">
                  <a16:creationId xmlns:a16="http://schemas.microsoft.com/office/drawing/2014/main" id="{22FC909A-23E3-4086-AC16-04A30FC250B3}"/>
                </a:ext>
              </a:extLst>
            </p:cNvPr>
            <p:cNvCxnSpPr>
              <a:cxnSpLocks/>
              <a:endCxn id="30" idx="3"/>
            </p:cNvCxnSpPr>
            <p:nvPr/>
          </p:nvCxnSpPr>
          <p:spPr>
            <a:xfrm rot="10800000" flipV="1">
              <a:off x="9178626" y="5671507"/>
              <a:ext cx="1107755" cy="803759"/>
            </a:xfrm>
            <a:prstGeom prst="bentConnector3">
              <a:avLst>
                <a:gd name="adj1" fmla="val -215"/>
              </a:avLst>
            </a:prstGeom>
            <a:noFill/>
            <a:ln w="38100" cap="flat" cmpd="sng" algn="ctr">
              <a:solidFill>
                <a:schemeClr val="bg1">
                  <a:lumMod val="95000"/>
                </a:schemeClr>
              </a:solidFill>
              <a:prstDash val="sysDot"/>
              <a:round/>
              <a:headEnd type="oval" w="med" len="med"/>
              <a:tailEnd type="arrow" w="sm" len="lg"/>
            </a:ln>
            <a:effectLst/>
          </p:spPr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7B8C85E-BB30-4795-8EAE-263345022BB8}"/>
                </a:ext>
              </a:extLst>
            </p:cNvPr>
            <p:cNvGrpSpPr/>
            <p:nvPr/>
          </p:nvGrpSpPr>
          <p:grpSpPr>
            <a:xfrm>
              <a:off x="5755189" y="4352934"/>
              <a:ext cx="3130729" cy="1320722"/>
              <a:chOff x="5719677" y="4081421"/>
              <a:chExt cx="3130729" cy="1320722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AE87F797-6D22-4620-9313-868912943D75}"/>
                  </a:ext>
                </a:extLst>
              </p:cNvPr>
              <p:cNvSpPr/>
              <p:nvPr/>
            </p:nvSpPr>
            <p:spPr>
              <a:xfrm>
                <a:off x="5719677" y="4081421"/>
                <a:ext cx="2919829" cy="1320722"/>
              </a:xfrm>
              <a:prstGeom prst="rect">
                <a:avLst/>
              </a:prstGeom>
              <a:solidFill>
                <a:srgbClr val="5B9BD5">
                  <a:alpha val="57000"/>
                </a:srgbClr>
              </a:solidFill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lender Pro Medium Italic" panose="02000606040000020004" pitchFamily="2" charset="0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B9C926C1-AC7E-43D6-88FC-4BDDC9B43B28}"/>
                  </a:ext>
                </a:extLst>
              </p:cNvPr>
              <p:cNvSpPr/>
              <p:nvPr/>
            </p:nvSpPr>
            <p:spPr>
              <a:xfrm>
                <a:off x="5850173" y="5020918"/>
                <a:ext cx="819168" cy="189986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lender Pro Medium" panose="02000606040000020004" pitchFamily="2" charset="0"/>
                  </a:rPr>
                  <a:t>Profiles</a:t>
                </a: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CB8A9A1-AE10-43A1-8290-7A2701149F76}"/>
                  </a:ext>
                </a:extLst>
              </p:cNvPr>
              <p:cNvSpPr/>
              <p:nvPr/>
            </p:nvSpPr>
            <p:spPr>
              <a:xfrm>
                <a:off x="6753907" y="5013873"/>
                <a:ext cx="819168" cy="189986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lender Pro Medium" panose="02000606040000020004" pitchFamily="2" charset="0"/>
                  </a:rPr>
                  <a:t>Reports</a:t>
                </a:r>
              </a:p>
            </p:txBody>
          </p:sp>
          <p:pic>
            <p:nvPicPr>
              <p:cNvPr id="69" name="Picture 68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8DED0F46-2683-421F-A166-CF9F03D7B3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6846" y="4105801"/>
                <a:ext cx="1783560" cy="1086972"/>
              </a:xfrm>
              <a:prstGeom prst="rect">
                <a:avLst/>
              </a:prstGeom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226E471A-BC67-4424-A555-29D65FFED6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52101" y="4220378"/>
                <a:ext cx="1276716" cy="767388"/>
              </a:xfrm>
              <a:prstGeom prst="rect">
                <a:avLst/>
              </a:prstGeom>
            </p:spPr>
          </p:pic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6B1019F-106A-42E5-800E-C1EFCC5018E7}"/>
                </a:ext>
              </a:extLst>
            </p:cNvPr>
            <p:cNvCxnSpPr/>
            <p:nvPr/>
          </p:nvCxnSpPr>
          <p:spPr>
            <a:xfrm flipH="1">
              <a:off x="7199003" y="5620773"/>
              <a:ext cx="1879" cy="524650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>
                  <a:lumMod val="95000"/>
                </a:schemeClr>
              </a:solidFill>
              <a:prstDash val="sysDot"/>
              <a:round/>
              <a:headEnd type="oval" w="med" len="med"/>
              <a:tailEnd type="arrow" w="sm" len="lg"/>
            </a:ln>
            <a:effectLst/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ECA0F8D-B211-47D3-9821-F542CCB60277}"/>
                </a:ext>
              </a:extLst>
            </p:cNvPr>
            <p:cNvCxnSpPr/>
            <p:nvPr/>
          </p:nvCxnSpPr>
          <p:spPr>
            <a:xfrm flipH="1">
              <a:off x="6293390" y="5611229"/>
              <a:ext cx="1879" cy="524650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>
                  <a:lumMod val="95000"/>
                </a:schemeClr>
              </a:solidFill>
              <a:prstDash val="sysDot"/>
              <a:round/>
              <a:headEnd type="oval" w="med" len="med"/>
              <a:tailEnd type="arrow" w="sm" len="lg"/>
            </a:ln>
            <a:effectLst/>
          </p:spPr>
        </p:cxnSp>
        <p:sp>
          <p:nvSpPr>
            <p:cNvPr id="28" name="Down Arrow 48">
              <a:extLst>
                <a:ext uri="{FF2B5EF4-FFF2-40B4-BE49-F238E27FC236}">
                  <a16:creationId xmlns:a16="http://schemas.microsoft.com/office/drawing/2014/main" id="{2FD829D6-B651-451A-A911-C2B3CB8033D0}"/>
                </a:ext>
              </a:extLst>
            </p:cNvPr>
            <p:cNvSpPr/>
            <p:nvPr/>
          </p:nvSpPr>
          <p:spPr>
            <a:xfrm flipV="1">
              <a:off x="4067626" y="5673656"/>
              <a:ext cx="345981" cy="702066"/>
            </a:xfrm>
            <a:prstGeom prst="downArrow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Down Arrow 49">
              <a:extLst>
                <a:ext uri="{FF2B5EF4-FFF2-40B4-BE49-F238E27FC236}">
                  <a16:creationId xmlns:a16="http://schemas.microsoft.com/office/drawing/2014/main" id="{9946712D-5168-481C-B65B-350DE9C3235C}"/>
                </a:ext>
              </a:extLst>
            </p:cNvPr>
            <p:cNvSpPr/>
            <p:nvPr/>
          </p:nvSpPr>
          <p:spPr>
            <a:xfrm flipV="1">
              <a:off x="6767490" y="5673656"/>
              <a:ext cx="345981" cy="702066"/>
            </a:xfrm>
            <a:prstGeom prst="downArrow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A9F2E69-659B-4984-8C03-36F5096F663C}"/>
                </a:ext>
              </a:extLst>
            </p:cNvPr>
            <p:cNvSpPr/>
            <p:nvPr/>
          </p:nvSpPr>
          <p:spPr>
            <a:xfrm>
              <a:off x="1535309" y="6145423"/>
              <a:ext cx="7643316" cy="659687"/>
            </a:xfrm>
            <a:prstGeom prst="rect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lender Pro Medium" panose="02000606040000020004" pitchFamily="2" charset="0"/>
                </a:rPr>
                <a:t>Shipping operators (civil and defence), equipment manufacturers, regulators, insurers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4A14D7E-CB30-4A10-8404-975B64EB6191}"/>
                </a:ext>
              </a:extLst>
            </p:cNvPr>
            <p:cNvGrpSpPr/>
            <p:nvPr/>
          </p:nvGrpSpPr>
          <p:grpSpPr>
            <a:xfrm>
              <a:off x="5627259" y="2239058"/>
              <a:ext cx="6394020" cy="1874082"/>
              <a:chOff x="5387170" y="1959291"/>
              <a:chExt cx="6394020" cy="1874082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9320E89-E970-4A69-B58F-CA406E200DD3}"/>
                  </a:ext>
                </a:extLst>
              </p:cNvPr>
              <p:cNvSpPr/>
              <p:nvPr/>
            </p:nvSpPr>
            <p:spPr>
              <a:xfrm>
                <a:off x="5406995" y="1959291"/>
                <a:ext cx="6374195" cy="187408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49804"/>
                </a:schemeClr>
              </a:solidFill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350" b="1" kern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85CE126E-4290-4FDF-AE62-624659F1B291}"/>
                  </a:ext>
                </a:extLst>
              </p:cNvPr>
              <p:cNvGrpSpPr/>
              <p:nvPr/>
            </p:nvGrpSpPr>
            <p:grpSpPr>
              <a:xfrm>
                <a:off x="5482444" y="2324383"/>
                <a:ext cx="1959064" cy="1450348"/>
                <a:chOff x="9539876" y="2162510"/>
                <a:chExt cx="1959064" cy="1450348"/>
              </a:xfrm>
            </p:grpSpPr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5F1FD6AE-DC89-4D15-8CBA-44D7E9A712AA}"/>
                    </a:ext>
                  </a:extLst>
                </p:cNvPr>
                <p:cNvGrpSpPr/>
                <p:nvPr/>
              </p:nvGrpSpPr>
              <p:grpSpPr>
                <a:xfrm>
                  <a:off x="9539876" y="2162510"/>
                  <a:ext cx="1959064" cy="1450348"/>
                  <a:chOff x="7407243" y="2328113"/>
                  <a:chExt cx="1959064" cy="1450348"/>
                </a:xfrm>
              </p:grpSpPr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B6C0DA08-13D0-4F28-BB5C-531C682EDDBA}"/>
                      </a:ext>
                    </a:extLst>
                  </p:cNvPr>
                  <p:cNvSpPr/>
                  <p:nvPr/>
                </p:nvSpPr>
                <p:spPr>
                  <a:xfrm>
                    <a:off x="7421713" y="2328113"/>
                    <a:ext cx="1944594" cy="1450348"/>
                  </a:xfrm>
                  <a:prstGeom prst="rect">
                    <a:avLst/>
                  </a:prstGeom>
                  <a:solidFill>
                    <a:srgbClr val="FF0000">
                      <a:alpha val="50000"/>
                    </a:srgbClr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35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lang="en-GB" sz="1350" b="1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35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Maritime Simulation Lab</a:t>
                    </a:r>
                  </a:p>
                </p:txBody>
              </p:sp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14BEA0C9-F852-400E-A3CE-D37D6FEC0695}"/>
                      </a:ext>
                    </a:extLst>
                  </p:cNvPr>
                  <p:cNvSpPr/>
                  <p:nvPr/>
                </p:nvSpPr>
                <p:spPr>
                  <a:xfrm>
                    <a:off x="8314724" y="3477720"/>
                    <a:ext cx="1043733" cy="229750"/>
                  </a:xfrm>
                  <a:prstGeom prst="rect">
                    <a:avLst/>
                  </a:prstGeom>
                  <a:no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lender Pro Medium" panose="02000606040000020004" pitchFamily="2" charset="0"/>
                      </a:rPr>
                      <a:t>Scenarios</a:t>
                    </a:r>
                  </a:p>
                </p:txBody>
              </p:sp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FBD3C37C-4332-49D2-80C1-63B9AA1149C8}"/>
                      </a:ext>
                    </a:extLst>
                  </p:cNvPr>
                  <p:cNvSpPr/>
                  <p:nvPr/>
                </p:nvSpPr>
                <p:spPr>
                  <a:xfrm>
                    <a:off x="7407243" y="3489261"/>
                    <a:ext cx="819168" cy="189986"/>
                  </a:xfrm>
                  <a:prstGeom prst="rect">
                    <a:avLst/>
                  </a:prstGeom>
                  <a:no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lender Pro Medium" panose="02000606040000020004" pitchFamily="2" charset="0"/>
                      </a:rPr>
                      <a:t>Data</a:t>
                    </a:r>
                  </a:p>
                </p:txBody>
              </p:sp>
            </p:grpSp>
            <p:pic>
              <p:nvPicPr>
                <p:cNvPr id="62" name="Picture 61" descr="A picture containing indoor, ceiling&#10;&#10;Description automatically generated">
                  <a:extLst>
                    <a:ext uri="{FF2B5EF4-FFF2-40B4-BE49-F238E27FC236}">
                      <a16:creationId xmlns:a16="http://schemas.microsoft.com/office/drawing/2014/main" id="{72B09052-CE8F-47FF-A5AD-0821767375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7445"/>
                <a:stretch/>
              </p:blipFill>
              <p:spPr>
                <a:xfrm>
                  <a:off x="9879347" y="2226310"/>
                  <a:ext cx="1268282" cy="797575"/>
                </a:xfrm>
                <a:prstGeom prst="rect">
                  <a:avLst/>
                </a:prstGeom>
              </p:spPr>
            </p:pic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7CA2FFE1-5349-4C67-BE8F-603720B46D8D}"/>
                  </a:ext>
                </a:extLst>
              </p:cNvPr>
              <p:cNvGrpSpPr/>
              <p:nvPr/>
            </p:nvGrpSpPr>
            <p:grpSpPr>
              <a:xfrm>
                <a:off x="7491114" y="2333995"/>
                <a:ext cx="2256892" cy="1450348"/>
                <a:chOff x="7491114" y="2333995"/>
                <a:chExt cx="2256892" cy="1450348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FC7A6EC9-F5EC-4616-AD91-A280653F86E5}"/>
                    </a:ext>
                  </a:extLst>
                </p:cNvPr>
                <p:cNvGrpSpPr/>
                <p:nvPr/>
              </p:nvGrpSpPr>
              <p:grpSpPr>
                <a:xfrm>
                  <a:off x="7491114" y="2333995"/>
                  <a:ext cx="2256892" cy="1450348"/>
                  <a:chOff x="7404994" y="2502463"/>
                  <a:chExt cx="2778320" cy="1450348"/>
                </a:xfrm>
              </p:grpSpPr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86B69DF7-B216-44F3-A88A-730D621FF039}"/>
                      </a:ext>
                    </a:extLst>
                  </p:cNvPr>
                  <p:cNvSpPr/>
                  <p:nvPr/>
                </p:nvSpPr>
                <p:spPr>
                  <a:xfrm>
                    <a:off x="7431086" y="2502463"/>
                    <a:ext cx="2752228" cy="1450348"/>
                  </a:xfrm>
                  <a:prstGeom prst="rect">
                    <a:avLst/>
                  </a:prstGeom>
                  <a:solidFill>
                    <a:srgbClr val="FFC000">
                      <a:alpha val="50000"/>
                    </a:srgbClr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35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lang="en-GB" sz="1350" b="1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35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Ship simulators</a:t>
                    </a:r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4B7BAF52-4383-4BC4-9010-8A134C4DA1A6}"/>
                      </a:ext>
                    </a:extLst>
                  </p:cNvPr>
                  <p:cNvSpPr/>
                  <p:nvPr/>
                </p:nvSpPr>
                <p:spPr>
                  <a:xfrm>
                    <a:off x="7404994" y="3667187"/>
                    <a:ext cx="1060107" cy="218088"/>
                  </a:xfrm>
                  <a:prstGeom prst="rect">
                    <a:avLst/>
                  </a:prstGeom>
                  <a:no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lender Pro Medium" panose="02000606040000020004" pitchFamily="2" charset="0"/>
                      </a:rPr>
                      <a:t>Scenarios</a:t>
                    </a:r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54F98534-89BC-41E7-AF70-95049DF1E1A0}"/>
                      </a:ext>
                    </a:extLst>
                  </p:cNvPr>
                  <p:cNvSpPr/>
                  <p:nvPr/>
                </p:nvSpPr>
                <p:spPr>
                  <a:xfrm>
                    <a:off x="8970418" y="3711770"/>
                    <a:ext cx="1059482" cy="139411"/>
                  </a:xfrm>
                  <a:prstGeom prst="rect">
                    <a:avLst/>
                  </a:prstGeom>
                  <a:no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lender Pro Medium" panose="02000606040000020004" pitchFamily="2" charset="0"/>
                      </a:rPr>
                      <a:t>Training</a:t>
                    </a:r>
                  </a:p>
                </p:txBody>
              </p:sp>
              <p:pic>
                <p:nvPicPr>
                  <p:cNvPr id="60" name="Picture 2" descr="Image result for plymouth ship simulator">
                    <a:extLst>
                      <a:ext uri="{FF2B5EF4-FFF2-40B4-BE49-F238E27FC236}">
                        <a16:creationId xmlns:a16="http://schemas.microsoft.com/office/drawing/2014/main" id="{2971AA7F-FFAA-476F-B5FC-CD6A4397CB1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583059" y="2569716"/>
                    <a:ext cx="1500826" cy="84421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28E5D7FB-3F3A-4B60-B480-EA0E66C075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96043" y="3616105"/>
                  <a:ext cx="580550" cy="0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chemeClr val="bg1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EC7D2E3-D047-401A-A8C5-4103426F1A57}"/>
                  </a:ext>
                </a:extLst>
              </p:cNvPr>
              <p:cNvSpPr txBox="1"/>
              <p:nvPr/>
            </p:nvSpPr>
            <p:spPr>
              <a:xfrm>
                <a:off x="8876593" y="2336442"/>
                <a:ext cx="94221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>
                    <a:solidFill>
                      <a:schemeClr val="accent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</a:t>
                </a:r>
                <a:endParaRPr lang="en-GB" sz="200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r>
                  <a:rPr lang="en-GB" sz="2000">
                    <a:solidFill>
                      <a:schemeClr val="accent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</a:t>
                </a:r>
              </a:p>
              <a:p>
                <a:r>
                  <a:rPr lang="en-GB" sz="2000">
                    <a:solidFill>
                      <a:schemeClr val="accent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</a:t>
                </a:r>
                <a:endParaRPr lang="en-GB" sz="20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AC8D40A-7571-4E4D-8403-F4B57D46C8B8}"/>
                  </a:ext>
                </a:extLst>
              </p:cNvPr>
              <p:cNvSpPr txBox="1"/>
              <p:nvPr/>
            </p:nvSpPr>
            <p:spPr>
              <a:xfrm>
                <a:off x="5387170" y="2010079"/>
                <a:ext cx="63124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>
                    <a:solidFill>
                      <a:schemeClr val="bg1"/>
                    </a:solidFill>
                  </a:rPr>
                  <a:t>Visualisation and Simulation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07FAC0EC-4D94-4C0D-8253-9B30D40F616A}"/>
                  </a:ext>
                </a:extLst>
              </p:cNvPr>
              <p:cNvSpPr/>
              <p:nvPr/>
            </p:nvSpPr>
            <p:spPr>
              <a:xfrm>
                <a:off x="9860639" y="2324383"/>
                <a:ext cx="1838956" cy="1450348"/>
              </a:xfrm>
              <a:prstGeom prst="rect">
                <a:avLst/>
              </a:prstGeom>
              <a:solidFill>
                <a:schemeClr val="accent6">
                  <a:lumMod val="75000"/>
                  <a:alpha val="5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350" b="1" kern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5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Visualisation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4CE4C21-0B0E-40CD-96CF-8BADB95E4B8E}"/>
                  </a:ext>
                </a:extLst>
              </p:cNvPr>
              <p:cNvSpPr/>
              <p:nvPr/>
            </p:nvSpPr>
            <p:spPr>
              <a:xfrm>
                <a:off x="9872422" y="3555801"/>
                <a:ext cx="860641" cy="139411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lender Pro Medium" panose="02000606040000020004" pitchFamily="2" charset="0"/>
                  </a:rPr>
                  <a:t>Training</a:t>
                </a: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5971A0C-9185-4049-8D3A-A3868E3AF816}"/>
                  </a:ext>
                </a:extLst>
              </p:cNvPr>
              <p:cNvSpPr/>
              <p:nvPr/>
            </p:nvSpPr>
            <p:spPr>
              <a:xfrm>
                <a:off x="10733064" y="3530634"/>
                <a:ext cx="935518" cy="216036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lender Pro Medium" panose="02000606040000020004" pitchFamily="2" charset="0"/>
                  </a:rPr>
                  <a:t>Inform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C26D459E-34FE-4BF6-88BD-876AE0D388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09144" y="3625506"/>
                <a:ext cx="464618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bg1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191D82E-51A5-4C21-AC7B-800D8DCD8FC6}"/>
                </a:ext>
              </a:extLst>
            </p:cNvPr>
            <p:cNvCxnSpPr>
              <a:cxnSpLocks/>
            </p:cNvCxnSpPr>
            <p:nvPr/>
          </p:nvCxnSpPr>
          <p:spPr>
            <a:xfrm>
              <a:off x="4932215" y="3874773"/>
              <a:ext cx="978623" cy="0"/>
            </a:xfrm>
            <a:prstGeom prst="straightConnector1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33" name="Elbow Connector 63">
              <a:extLst>
                <a:ext uri="{FF2B5EF4-FFF2-40B4-BE49-F238E27FC236}">
                  <a16:creationId xmlns:a16="http://schemas.microsoft.com/office/drawing/2014/main" id="{9D9D3A88-F7D4-4208-A57F-CB1476EACE2F}"/>
                </a:ext>
              </a:extLst>
            </p:cNvPr>
            <p:cNvCxnSpPr/>
            <p:nvPr/>
          </p:nvCxnSpPr>
          <p:spPr>
            <a:xfrm rot="16200000" flipV="1">
              <a:off x="6663366" y="4086244"/>
              <a:ext cx="306293" cy="195332"/>
            </a:xfrm>
            <a:prstGeom prst="bentConnector3">
              <a:avLst>
                <a:gd name="adj1" fmla="val 50000"/>
              </a:avLst>
            </a:prstGeom>
            <a:noFill/>
            <a:ln w="6350" cap="flat" cmpd="sng" algn="ctr">
              <a:solidFill>
                <a:schemeClr val="bg1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BFB92D2-071B-4969-A1CB-8245C4D9B6DA}"/>
                </a:ext>
              </a:extLst>
            </p:cNvPr>
            <p:cNvGrpSpPr/>
            <p:nvPr/>
          </p:nvGrpSpPr>
          <p:grpSpPr>
            <a:xfrm>
              <a:off x="4692970" y="3966895"/>
              <a:ext cx="954114" cy="1046400"/>
              <a:chOff x="4657458" y="3695382"/>
              <a:chExt cx="954114" cy="104640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286BD692-7019-4EA1-A618-30719CAD0B7B}"/>
                  </a:ext>
                </a:extLst>
              </p:cNvPr>
              <p:cNvCxnSpPr/>
              <p:nvPr/>
            </p:nvCxnSpPr>
            <p:spPr>
              <a:xfrm>
                <a:off x="4657458" y="3695382"/>
                <a:ext cx="0" cy="19520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27384F9-2E84-4454-957E-E895D66A39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7458" y="3890584"/>
                <a:ext cx="81941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1986B780-4A51-47E8-8982-8A8EC6D52E73}"/>
                  </a:ext>
                </a:extLst>
              </p:cNvPr>
              <p:cNvCxnSpPr/>
              <p:nvPr/>
            </p:nvCxnSpPr>
            <p:spPr>
              <a:xfrm>
                <a:off x="5476875" y="3890584"/>
                <a:ext cx="0" cy="8380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A5461117-6A2B-49FF-BA2A-350E5F3F9D02}"/>
                  </a:ext>
                </a:extLst>
              </p:cNvPr>
              <p:cNvCxnSpPr/>
              <p:nvPr/>
            </p:nvCxnSpPr>
            <p:spPr>
              <a:xfrm>
                <a:off x="5476875" y="4741782"/>
                <a:ext cx="134697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3DE29D3-899A-4FA5-9331-90BCFE2ED91F}"/>
                </a:ext>
              </a:extLst>
            </p:cNvPr>
            <p:cNvGrpSpPr/>
            <p:nvPr/>
          </p:nvGrpSpPr>
          <p:grpSpPr>
            <a:xfrm>
              <a:off x="5143059" y="1917281"/>
              <a:ext cx="519712" cy="1641744"/>
              <a:chOff x="5107547" y="1645768"/>
              <a:chExt cx="519712" cy="1641744"/>
            </a:xfrm>
          </p:grpSpPr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ECDF92CD-0703-46E2-82DF-3AD41075EB6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33661" y="1645768"/>
                <a:ext cx="0" cy="1412043"/>
              </a:xfrm>
              <a:prstGeom prst="straightConnector1">
                <a:avLst/>
              </a:prstGeom>
              <a:ln w="47625">
                <a:solidFill>
                  <a:schemeClr val="bg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3F5F6FE-F27A-4366-AE8B-F6D0CD7A130C}"/>
                  </a:ext>
                </a:extLst>
              </p:cNvPr>
              <p:cNvCxnSpPr>
                <a:stCxn id="79" idx="3"/>
              </p:cNvCxnSpPr>
              <p:nvPr/>
            </p:nvCxnSpPr>
            <p:spPr>
              <a:xfrm flipV="1">
                <a:off x="5107547" y="3287511"/>
                <a:ext cx="519712" cy="1"/>
              </a:xfrm>
              <a:prstGeom prst="line">
                <a:avLst/>
              </a:prstGeom>
              <a:ln w="47625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37E1B25-0D33-47F0-9D16-3DBDE1630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32066" t="34189" r="37934" b="34772"/>
            <a:stretch/>
          </p:blipFill>
          <p:spPr>
            <a:xfrm>
              <a:off x="10193791" y="2728545"/>
              <a:ext cx="1652830" cy="752013"/>
            </a:xfrm>
            <a:prstGeom prst="rect">
              <a:avLst/>
            </a:prstGeom>
          </p:spPr>
        </p:pic>
        <p:pic>
          <p:nvPicPr>
            <p:cNvPr id="37" name="Picture 36" descr="A picture containing text, electronics, indoor, computer&#10;&#10;Description automatically generated">
              <a:extLst>
                <a:ext uri="{FF2B5EF4-FFF2-40B4-BE49-F238E27FC236}">
                  <a16:creationId xmlns:a16="http://schemas.microsoft.com/office/drawing/2014/main" id="{474641C6-8A7C-4A94-9D22-51CCA3118C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7" t="28044" b="19699"/>
            <a:stretch/>
          </p:blipFill>
          <p:spPr>
            <a:xfrm>
              <a:off x="1477427" y="2631778"/>
              <a:ext cx="1057323" cy="770062"/>
            </a:xfrm>
            <a:prstGeom prst="rect">
              <a:avLst/>
            </a:prstGeom>
          </p:spPr>
        </p:pic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362992D-A362-4270-B15C-D70008E336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82109" y="2607979"/>
              <a:ext cx="18332" cy="857546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7FAEBFE-D668-4E8A-95DC-2498D4847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25743" y="2610567"/>
              <a:ext cx="1324559" cy="88338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F251418-0809-42D3-B1A8-9F8903F948B0}"/>
              </a:ext>
            </a:extLst>
          </p:cNvPr>
          <p:cNvSpPr txBox="1"/>
          <p:nvPr/>
        </p:nvSpPr>
        <p:spPr>
          <a:xfrm>
            <a:off x="1649205" y="5110769"/>
            <a:ext cx="110585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ender Pro Medium Italic" panose="02000606040000020004" pitchFamily="2" charset="0"/>
                <a:ea typeface="+mn-ea"/>
                <a:cs typeface="+mn-cs"/>
              </a:rPr>
              <a:t>Smart Sound</a:t>
            </a:r>
          </a:p>
        </p:txBody>
      </p:sp>
      <p:pic>
        <p:nvPicPr>
          <p:cNvPr id="4" name="Picture 3" descr="A group of wind turbines in the water&#10;&#10;Description automatically generated with medium confidence">
            <a:extLst>
              <a:ext uri="{FF2B5EF4-FFF2-40B4-BE49-F238E27FC236}">
                <a16:creationId xmlns:a16="http://schemas.microsoft.com/office/drawing/2014/main" id="{81FE10BC-65C8-47C8-A237-D623383B71F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r="-1035"/>
          <a:stretch/>
        </p:blipFill>
        <p:spPr>
          <a:xfrm>
            <a:off x="666475" y="4386862"/>
            <a:ext cx="931551" cy="77641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30B64A1F-04AA-4E91-8294-2D8F37A24DD7}"/>
              </a:ext>
            </a:extLst>
          </p:cNvPr>
          <p:cNvSpPr txBox="1"/>
          <p:nvPr/>
        </p:nvSpPr>
        <p:spPr>
          <a:xfrm>
            <a:off x="573264" y="5099496"/>
            <a:ext cx="11058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ender Pro Medium Italic" panose="02000606040000020004" pitchFamily="2" charset="0"/>
                <a:ea typeface="+mn-ea"/>
                <a:cs typeface="+mn-cs"/>
              </a:rPr>
              <a:t>Offshore Renewables</a:t>
            </a:r>
          </a:p>
        </p:txBody>
      </p:sp>
    </p:spTree>
    <p:extLst>
      <p:ext uri="{BB962C8B-B14F-4D97-AF65-F5344CB8AC3E}">
        <p14:creationId xmlns:p14="http://schemas.microsoft.com/office/powerpoint/2010/main" val="137244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5A80C50-3585-C15F-1577-B2F0AEC07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262" y="115303"/>
            <a:ext cx="10353762" cy="97045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Cyber-SHIP Core Team</a:t>
            </a:r>
          </a:p>
        </p:txBody>
      </p: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id="{870482DC-CCD7-4D70-8119-FD3A12BD8A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33179" y="1481820"/>
            <a:ext cx="6864096" cy="2800153"/>
          </a:xfrm>
        </p:spPr>
        <p:txBody>
          <a:bodyPr vert="horz" lIns="91440" tIns="45720" rIns="91440" bIns="45720" numCol="2" rtlCol="0" anchor="t"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Cyber risk experts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Software and hardware design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Penetration testing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Electronic/Electrical engineering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Navigation and Watchkeeping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Policy and governance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Economics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Artificial Intelligence (AI) / Machine Learning (ML)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rofessor Kevin Jones">
            <a:extLst>
              <a:ext uri="{FF2B5EF4-FFF2-40B4-BE49-F238E27FC236}">
                <a16:creationId xmlns:a16="http://schemas.microsoft.com/office/drawing/2014/main" id="{7EB0D123-519E-4CF4-BFCE-1ADC0F0A5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25" y="1279466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r Kimberly Tam">
            <a:extLst>
              <a:ext uri="{FF2B5EF4-FFF2-40B4-BE49-F238E27FC236}">
                <a16:creationId xmlns:a16="http://schemas.microsoft.com/office/drawing/2014/main" id="{B1B64CEE-995A-4B1C-95BE-32E43819C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218" y="1279466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A7EF17E-B9C0-495B-A081-552AAA743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" t="19374" r="35521" b="19163"/>
          <a:stretch/>
        </p:blipFill>
        <p:spPr bwMode="auto">
          <a:xfrm>
            <a:off x="1763218" y="2570748"/>
            <a:ext cx="1260000" cy="125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r Rory Hopcraft">
            <a:extLst>
              <a:ext uri="{FF2B5EF4-FFF2-40B4-BE49-F238E27FC236}">
                <a16:creationId xmlns:a16="http://schemas.microsoft.com/office/drawing/2014/main" id="{E6E9F984-CC1C-4FB1-9BCB-061E61F9F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122" y="2578632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r Juan Palbar Misas">
            <a:extLst>
              <a:ext uri="{FF2B5EF4-FFF2-40B4-BE49-F238E27FC236}">
                <a16:creationId xmlns:a16="http://schemas.microsoft.com/office/drawing/2014/main" id="{54F77C20-AF55-4752-B91E-6CDA11A74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218" y="3944247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r Luke Christison">
            <a:extLst>
              <a:ext uri="{FF2B5EF4-FFF2-40B4-BE49-F238E27FC236}">
                <a16:creationId xmlns:a16="http://schemas.microsoft.com/office/drawing/2014/main" id="{57787794-BD45-4878-A866-A64C02203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25" y="3944247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rs Chloe Rowland">
            <a:extLst>
              <a:ext uri="{FF2B5EF4-FFF2-40B4-BE49-F238E27FC236}">
                <a16:creationId xmlns:a16="http://schemas.microsoft.com/office/drawing/2014/main" id="{7818FE99-15D7-4E53-87AB-56685524A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122" y="1283411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21539EEE-47EC-485A-922A-7D19792656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2" t="726" r="1372" b="24261"/>
          <a:stretch/>
        </p:blipFill>
        <p:spPr bwMode="auto">
          <a:xfrm>
            <a:off x="3138122" y="3951685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Miss Erica Scammell">
            <a:extLst>
              <a:ext uri="{FF2B5EF4-FFF2-40B4-BE49-F238E27FC236}">
                <a16:creationId xmlns:a16="http://schemas.microsoft.com/office/drawing/2014/main" id="{001BEF4E-A7A6-4A39-B169-8A78EC783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218" y="5322052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Mr Kevin Forshaw">
            <a:extLst>
              <a:ext uri="{FF2B5EF4-FFF2-40B4-BE49-F238E27FC236}">
                <a16:creationId xmlns:a16="http://schemas.microsoft.com/office/drawing/2014/main" id="{56648ED4-4E4C-4F8F-856E-184E707BD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2" y="5204247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Mr Aaron Barrett">
            <a:extLst>
              <a:ext uri="{FF2B5EF4-FFF2-40B4-BE49-F238E27FC236}">
                <a16:creationId xmlns:a16="http://schemas.microsoft.com/office/drawing/2014/main" id="{099C50B7-32EF-4A43-B0F3-4F862AA21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122" y="532473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Title 1">
            <a:extLst>
              <a:ext uri="{FF2B5EF4-FFF2-40B4-BE49-F238E27FC236}">
                <a16:creationId xmlns:a16="http://schemas.microsoft.com/office/drawing/2014/main" id="{476456DB-1B78-4E28-A440-DA701A64A41B}"/>
              </a:ext>
            </a:extLst>
          </p:cNvPr>
          <p:cNvSpPr txBox="1">
            <a:spLocks/>
          </p:cNvSpPr>
          <p:nvPr/>
        </p:nvSpPr>
        <p:spPr>
          <a:xfrm>
            <a:off x="4992864" y="4678041"/>
            <a:ext cx="3657783" cy="529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Blender Pro Bold" panose="02000806030000020004" pitchFamily="2" charset="0"/>
                <a:ea typeface="Blender Pro Bold" panose="02000806030000020004" pitchFamily="2" charset="0"/>
                <a:cs typeface="Arial" charset="0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Wider Team</a:t>
            </a:r>
          </a:p>
        </p:txBody>
      </p:sp>
      <p:pic>
        <p:nvPicPr>
          <p:cNvPr id="1050" name="Picture 26" descr="Mr Tim Davies">
            <a:extLst>
              <a:ext uri="{FF2B5EF4-FFF2-40B4-BE49-F238E27FC236}">
                <a16:creationId xmlns:a16="http://schemas.microsoft.com/office/drawing/2014/main" id="{1270FF9D-88AC-4ED0-9042-DE27E3946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812" y="5204247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Capt Paul Townsend">
            <a:extLst>
              <a:ext uri="{FF2B5EF4-FFF2-40B4-BE49-F238E27FC236}">
                <a16:creationId xmlns:a16="http://schemas.microsoft.com/office/drawing/2014/main" id="{25389347-0270-469B-8F21-82852EA11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472" y="5204247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in a suit and tie&#10;&#10;Description automatically generated with low confidence">
            <a:extLst>
              <a:ext uri="{FF2B5EF4-FFF2-40B4-BE49-F238E27FC236}">
                <a16:creationId xmlns:a16="http://schemas.microsoft.com/office/drawing/2014/main" id="{535839FB-998A-4AF0-988F-5DAC3BFCA41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2" t="1556" r="33069" b="44205"/>
          <a:stretch/>
        </p:blipFill>
        <p:spPr>
          <a:xfrm>
            <a:off x="398893" y="5322052"/>
            <a:ext cx="1251665" cy="1260000"/>
          </a:xfrm>
          <a:prstGeom prst="rect">
            <a:avLst/>
          </a:prstGeom>
        </p:spPr>
      </p:pic>
      <p:pic>
        <p:nvPicPr>
          <p:cNvPr id="2" name="Picture 1" descr="A picture containing text, person, person, indoor&#10;&#10;Description automatically generated">
            <a:extLst>
              <a:ext uri="{FF2B5EF4-FFF2-40B4-BE49-F238E27FC236}">
                <a16:creationId xmlns:a16="http://schemas.microsoft.com/office/drawing/2014/main" id="{2D3FA341-9386-5300-C5B2-BCACC80612A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" t="14961" r="40560" b="13982"/>
          <a:stretch/>
        </p:blipFill>
        <p:spPr>
          <a:xfrm>
            <a:off x="372315" y="2614009"/>
            <a:ext cx="1304820" cy="12556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38804B-A036-FC36-41C4-645AAD28F1E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60484" y="1268925"/>
            <a:ext cx="1255693" cy="125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5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4583736-A375-B04C-B53C-B38F5E01DD78}"/>
              </a:ext>
            </a:extLst>
          </p:cNvPr>
          <p:cNvSpPr/>
          <p:nvPr/>
        </p:nvSpPr>
        <p:spPr>
          <a:xfrm rot="10800000">
            <a:off x="0" y="0"/>
            <a:ext cx="10689777" cy="6858000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0"/>
                </a:srgbClr>
              </a:gs>
              <a:gs pos="2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820426" y="4483193"/>
            <a:ext cx="5723786" cy="149453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825" y="381644"/>
            <a:ext cx="3061205" cy="9972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456199-F2CD-1E4F-83C5-AFB648A7AB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26" y="507304"/>
            <a:ext cx="3965986" cy="7981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386D29-CA78-A2E0-D6AC-08AD9017B8D5}"/>
              </a:ext>
            </a:extLst>
          </p:cNvPr>
          <p:cNvSpPr txBox="1"/>
          <p:nvPr/>
        </p:nvSpPr>
        <p:spPr>
          <a:xfrm>
            <a:off x="785004" y="2294627"/>
            <a:ext cx="6409424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Thank you for listening: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CE2472C-68DF-5645-90EA-F26E66044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426" y="3206559"/>
            <a:ext cx="9209432" cy="3286316"/>
          </a:xfrm>
        </p:spPr>
        <p:txBody>
          <a:bodyPr>
            <a:normAutofit fontScale="85000" lnSpcReduction="20000"/>
          </a:bodyPr>
          <a:lstStyle/>
          <a:p>
            <a:pPr marL="0" indent="0" algn="l">
              <a:buNone/>
            </a:pPr>
            <a:r>
              <a:rPr lang="en-US" sz="3200" b="1" dirty="0"/>
              <a:t>Kevin Forshaw</a:t>
            </a:r>
          </a:p>
          <a:p>
            <a:pPr marL="0" indent="0" algn="l">
              <a:buNone/>
            </a:pPr>
            <a:r>
              <a:rPr lang="en-US" sz="2400" dirty="0"/>
              <a:t>Director of Industrial &amp; Strategic Partnerships</a:t>
            </a:r>
          </a:p>
          <a:p>
            <a:pPr marL="0" indent="0" algn="l">
              <a:buNone/>
            </a:pPr>
            <a:r>
              <a:rPr lang="en-US" sz="2400" dirty="0"/>
              <a:t>Faculty of Science &amp; Engineering</a:t>
            </a:r>
          </a:p>
          <a:p>
            <a:pPr marL="0" indent="0" algn="l">
              <a:buNone/>
            </a:pPr>
            <a:r>
              <a:rPr lang="en-GB" sz="2400" b="1" dirty="0" err="1">
                <a:solidFill>
                  <a:srgbClr val="64B1E1"/>
                </a:solidFill>
              </a:rPr>
              <a:t>Kevin.forshaw@plymouth.ac.uk</a:t>
            </a:r>
            <a:endParaRPr lang="en-GB" sz="2400" b="1" dirty="0">
              <a:solidFill>
                <a:srgbClr val="64B1E1"/>
              </a:solidFill>
              <a:cs typeface="Calibri"/>
            </a:endParaRPr>
          </a:p>
          <a:p>
            <a:pPr marL="0" indent="0" algn="l">
              <a:buNone/>
            </a:pPr>
            <a:endParaRPr lang="en-US" sz="2400" b="1" dirty="0">
              <a:solidFill>
                <a:srgbClr val="64B1E1"/>
              </a:solidFill>
            </a:endParaRP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GB" sz="3200" b="1" dirty="0"/>
              <a:t>Chloe Rowland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cs typeface="Calibri"/>
              </a:rPr>
              <a:t>Cyber-SHIP Lab Project and Knowledge Exchange Manager</a:t>
            </a:r>
            <a:endParaRPr lang="en-US" sz="2400" b="1" dirty="0">
              <a:cs typeface="Calibri"/>
            </a:endParaRPr>
          </a:p>
          <a:p>
            <a:pPr marL="0" indent="0">
              <a:buNone/>
            </a:pPr>
            <a:r>
              <a:rPr lang="en-GB" sz="2400" b="1" dirty="0" err="1">
                <a:solidFill>
                  <a:srgbClr val="64B1E1"/>
                </a:solidFill>
              </a:rPr>
              <a:t>chloe.rowland@plymouth.ac.uk</a:t>
            </a:r>
            <a:endParaRPr lang="en-GB" sz="2400" b="1" dirty="0">
              <a:solidFill>
                <a:srgbClr val="64B1E1"/>
              </a:solidFill>
              <a:cs typeface="Calibri"/>
            </a:endParaRPr>
          </a:p>
          <a:p>
            <a:endParaRPr lang="en-US" sz="2400" b="1" dirty="0">
              <a:solidFill>
                <a:schemeClr val="bg1"/>
              </a:solidFill>
              <a:cs typeface="Calibri"/>
            </a:endParaRPr>
          </a:p>
          <a:p>
            <a:pPr marL="0" indent="0" algn="l">
              <a:buNone/>
            </a:pPr>
            <a:endParaRPr lang="en-US" sz="2400" dirty="0"/>
          </a:p>
          <a:p>
            <a:pPr marL="0" indent="0" algn="l">
              <a:buNone/>
            </a:pPr>
            <a:endParaRPr lang="en-US" sz="2000" dirty="0"/>
          </a:p>
          <a:p>
            <a:pPr marL="0" indent="0" algn="l">
              <a:buNone/>
            </a:pPr>
            <a:endParaRPr lang="en-US" sz="2000" dirty="0"/>
          </a:p>
          <a:p>
            <a:pPr marL="0" indent="0" algn="l">
              <a:buNone/>
            </a:pPr>
            <a:endParaRPr lang="en-US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63C738-7194-674F-B9A0-50D8112C8E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63" y="3429000"/>
            <a:ext cx="1494532" cy="14945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39C6F9-6E93-6D41-9894-4727D414DD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3309" y="365125"/>
            <a:ext cx="2497563" cy="99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9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lender pro Db">
      <a:majorFont>
        <a:latin typeface="Blender Pro Medium Ital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municating Cyber-SHIP Lab-TEMPLATE-v3" id="{6E139E52-1C51-45F3-8B35-E15D413186F7}" vid="{DA04D2EF-FDE1-421E-8EE1-E0F96251A9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4BCE9927C1044085F3418AAB63C69F" ma:contentTypeVersion="16" ma:contentTypeDescription="Create a new document." ma:contentTypeScope="" ma:versionID="8a01f7cede65c9ab22c4778926e45811">
  <xsd:schema xmlns:xsd="http://www.w3.org/2001/XMLSchema" xmlns:xs="http://www.w3.org/2001/XMLSchema" xmlns:p="http://schemas.microsoft.com/office/2006/metadata/properties" xmlns:ns2="17fe2344-6653-4189-95cd-27eed468b8a0" xmlns:ns3="560d82fc-d546-4cd7-be70-adfd65bd6c25" xmlns:ns4="89e50f9b-d687-48d2-ac14-a850e9ea868f" targetNamespace="http://schemas.microsoft.com/office/2006/metadata/properties" ma:root="true" ma:fieldsID="58fb0bdfc8aff7ba752705e87b9f1811" ns2:_="" ns3:_="" ns4:_="">
    <xsd:import namespace="17fe2344-6653-4189-95cd-27eed468b8a0"/>
    <xsd:import namespace="560d82fc-d546-4cd7-be70-adfd65bd6c25"/>
    <xsd:import namespace="89e50f9b-d687-48d2-ac14-a850e9ea86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fe2344-6653-4189-95cd-27eed468b8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2436211-1ade-492a-a617-36d0ab6ef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0d82fc-d546-4cd7-be70-adfd65bd6c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e50f9b-d687-48d2-ac14-a850e9ea868f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7c902bcb-3cf3-4770-bbc5-88895448586b}" ma:internalName="TaxCatchAll" ma:showField="CatchAllData" ma:web="560d82fc-d546-4cd7-be70-adfd65bd6c2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7fe2344-6653-4189-95cd-27eed468b8a0">
      <Terms xmlns="http://schemas.microsoft.com/office/infopath/2007/PartnerControls"/>
    </lcf76f155ced4ddcb4097134ff3c332f>
    <TaxCatchAll xmlns="89e50f9b-d687-48d2-ac14-a850e9ea868f" xsi:nil="true"/>
    <SharedWithUsers xmlns="560d82fc-d546-4cd7-be70-adfd65bd6c25">
      <UserInfo>
        <DisplayName>Kevin Jones</DisplayName>
        <AccountId>17</AccountId>
        <AccountType/>
      </UserInfo>
      <UserInfo>
        <DisplayName>Kimberly Tam</DisplayName>
        <AccountId>14</AccountId>
        <AccountType/>
      </UserInfo>
      <UserInfo>
        <DisplayName>Rory Hopcraft</DisplayName>
        <AccountId>19</AccountId>
        <AccountType/>
      </UserInfo>
      <UserInfo>
        <DisplayName>Chloe Rowland</DisplayName>
        <AccountId>16</AccountId>
        <AccountType/>
      </UserInfo>
      <UserInfo>
        <DisplayName>David Barrett</DisplayName>
        <AccountId>20</AccountId>
        <AccountType/>
      </UserInfo>
      <UserInfo>
        <DisplayName>Kevin Forshaw</DisplayName>
        <AccountId>21</AccountId>
        <AccountType/>
      </UserInfo>
      <UserInfo>
        <DisplayName>Luke Christison</DisplayName>
        <AccountId>38</AccountId>
        <AccountType/>
      </UserInfo>
      <UserInfo>
        <DisplayName>Wesley Andrews</DisplayName>
        <AccountId>23</AccountId>
        <AccountType/>
      </UserInfo>
      <UserInfo>
        <DisplayName>Juan Palbar Misas</DisplayName>
        <AccountId>36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987F5D-F5CD-47E3-B4FF-CFFDA189BC74}">
  <ds:schemaRefs>
    <ds:schemaRef ds:uri="17fe2344-6653-4189-95cd-27eed468b8a0"/>
    <ds:schemaRef ds:uri="560d82fc-d546-4cd7-be70-adfd65bd6c25"/>
    <ds:schemaRef ds:uri="89e50f9b-d687-48d2-ac14-a850e9ea868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D0A29BD-BD76-48D1-A262-03794671E1BF}">
  <ds:schemaRefs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documentManagement/types"/>
    <ds:schemaRef ds:uri="89e50f9b-d687-48d2-ac14-a850e9ea868f"/>
    <ds:schemaRef ds:uri="560d82fc-d546-4cd7-be70-adfd65bd6c25"/>
    <ds:schemaRef ds:uri="17fe2344-6653-4189-95cd-27eed468b8a0"/>
  </ds:schemaRefs>
</ds:datastoreItem>
</file>

<file path=customXml/itemProps3.xml><?xml version="1.0" encoding="utf-8"?>
<ds:datastoreItem xmlns:ds="http://schemas.openxmlformats.org/officeDocument/2006/customXml" ds:itemID="{A9D1128E-C068-4131-AAA9-29D08340D3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SHIP_Presentation Template</Template>
  <TotalTime>76332</TotalTime>
  <Words>582</Words>
  <Application>Microsoft Macintosh PowerPoint</Application>
  <PresentationFormat>Widescreen</PresentationFormat>
  <Paragraphs>143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Blender Pro Bold</vt:lpstr>
      <vt:lpstr>Blender Pro Medium</vt:lpstr>
      <vt:lpstr>Blender Pro Medium Italic</vt:lpstr>
      <vt:lpstr>Calibri</vt:lpstr>
      <vt:lpstr>2_Office Theme</vt:lpstr>
      <vt:lpstr>PowerPoint Presentation</vt:lpstr>
      <vt:lpstr>The University of Plymouth</vt:lpstr>
      <vt:lpstr>Embracing the advantages of Digitisation while managing the risk</vt:lpstr>
      <vt:lpstr>Resilience for the Sector</vt:lpstr>
      <vt:lpstr>PowerPoint Presentation</vt:lpstr>
      <vt:lpstr>PowerPoint Presentation</vt:lpstr>
      <vt:lpstr>The wider Plymouth “ecosystem”</vt:lpstr>
      <vt:lpstr>Cyber-SHIP Core Team</vt:lpstr>
      <vt:lpstr>PowerPoint Presentation</vt:lpstr>
    </vt:vector>
  </TitlesOfParts>
  <Company>Plymouth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Rory Hopcraft</dc:creator>
  <cp:lastModifiedBy>Kevin Forshaw</cp:lastModifiedBy>
  <cp:revision>26</cp:revision>
  <dcterms:created xsi:type="dcterms:W3CDTF">2022-09-15T08:17:13Z</dcterms:created>
  <dcterms:modified xsi:type="dcterms:W3CDTF">2023-11-24T13:37:00Z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0x010100384BCE9927C1044085F3418AAB63C69F</vt:lpwstr>
  </property>
  <property fmtid="{D5CDD505-2E9C-101B-9397-08002B2CF9AE}" pid="3" name="MediaServiceImageTags">
    <vt:lpwstr/>
  </property>
</Properties>
</file>